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notesSlides/notesSlide16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17.xml" ContentType="application/vnd.openxmlformats-officedocument.presentationml.notesSlide+xml"/>
  <Override PartName="/ppt/charts/chart12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ink/ink11.xml" ContentType="application/inkml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66" r:id="rId2"/>
    <p:sldId id="364" r:id="rId3"/>
    <p:sldId id="350" r:id="rId4"/>
    <p:sldId id="337" r:id="rId5"/>
    <p:sldId id="328" r:id="rId6"/>
    <p:sldId id="338" r:id="rId7"/>
    <p:sldId id="272" r:id="rId8"/>
    <p:sldId id="291" r:id="rId9"/>
    <p:sldId id="346" r:id="rId10"/>
    <p:sldId id="362" r:id="rId11"/>
    <p:sldId id="363" r:id="rId12"/>
    <p:sldId id="331" r:id="rId13"/>
    <p:sldId id="355" r:id="rId14"/>
    <p:sldId id="318" r:id="rId15"/>
    <p:sldId id="294" r:id="rId16"/>
    <p:sldId id="339" r:id="rId17"/>
    <p:sldId id="360" r:id="rId18"/>
    <p:sldId id="336" r:id="rId19"/>
    <p:sldId id="307" r:id="rId20"/>
    <p:sldId id="366" r:id="rId21"/>
    <p:sldId id="333" r:id="rId22"/>
    <p:sldId id="311" r:id="rId23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1" clrIdx="0">
    <p:extLst>
      <p:ext uri="{19B8F6BF-5375-455C-9EA6-DF929625EA0E}">
        <p15:presenceInfo xmlns:p15="http://schemas.microsoft.com/office/powerpoint/2012/main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F6CEBC"/>
    <a:srgbClr val="2A0DD7"/>
    <a:srgbClr val="FF6600"/>
    <a:srgbClr val="DAE3F3"/>
    <a:srgbClr val="FF5050"/>
    <a:srgbClr val="FF7C80"/>
    <a:srgbClr val="96BBE4"/>
    <a:srgbClr val="FCE0E0"/>
    <a:srgbClr val="F6C6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828" autoAdjust="0"/>
    <p:restoredTop sz="79883" autoAdjust="0"/>
  </p:normalViewPr>
  <p:slideViewPr>
    <p:cSldViewPr snapToGrid="0">
      <p:cViewPr varScale="1">
        <p:scale>
          <a:sx n="66" d="100"/>
          <a:sy n="66" d="100"/>
        </p:scale>
        <p:origin x="66" y="8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413708228547141"/>
          <c:y val="0.13447571393087898"/>
          <c:w val="0.61423796505647454"/>
          <c:h val="0.7175421253765277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C00000"/>
            </a:solidFill>
          </c:spPr>
          <c:explosion val="12"/>
          <c:dPt>
            <c:idx val="0"/>
            <c:bubble3D val="0"/>
            <c:spPr>
              <a:gradFill flip="none" rotWithShape="1">
                <a:gsLst>
                  <a:gs pos="0">
                    <a:schemeClr val="accent5">
                      <a:shade val="30000"/>
                      <a:satMod val="115000"/>
                    </a:schemeClr>
                  </a:gs>
                  <a:gs pos="50000">
                    <a:schemeClr val="accent5">
                      <a:shade val="67500"/>
                      <a:satMod val="115000"/>
                    </a:schemeClr>
                  </a:gs>
                  <a:gs pos="100000">
                    <a:schemeClr val="accent5"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C9E-484C-9133-EBCE50646407}"/>
              </c:ext>
            </c:extLst>
          </c:dPt>
          <c:dPt>
            <c:idx val="1"/>
            <c:bubble3D val="0"/>
            <c:spPr>
              <a:gradFill flip="none" rotWithShape="1">
                <a:gsLst>
                  <a:gs pos="0">
                    <a:srgbClr val="00B050">
                      <a:shade val="30000"/>
                      <a:satMod val="115000"/>
                    </a:srgbClr>
                  </a:gs>
                  <a:gs pos="50000">
                    <a:srgbClr val="00B050">
                      <a:shade val="67500"/>
                      <a:satMod val="115000"/>
                    </a:srgbClr>
                  </a:gs>
                  <a:gs pos="100000">
                    <a:srgbClr val="00B05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C9E-484C-9133-EBCE50646407}"/>
              </c:ext>
            </c:extLst>
          </c:dPt>
          <c:dPt>
            <c:idx val="2"/>
            <c:bubble3D val="0"/>
            <c:spPr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C9E-484C-9133-EBCE50646407}"/>
              </c:ext>
            </c:extLst>
          </c:dPt>
          <c:dLbls>
            <c:dLbl>
              <c:idx val="0"/>
              <c:layout>
                <c:manualLayout>
                  <c:x val="-7.2559249362878289E-2"/>
                  <c:y val="0.1312216907742179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C9E-484C-9133-EBCE50646407}"/>
                </c:ext>
              </c:extLst>
            </c:dLbl>
            <c:dLbl>
              <c:idx val="1"/>
              <c:layout>
                <c:manualLayout>
                  <c:x val="-0.13167033515617171"/>
                  <c:y val="3.673641511640293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C9E-484C-9133-EBCE50646407}"/>
                </c:ext>
              </c:extLst>
            </c:dLbl>
            <c:dLbl>
              <c:idx val="2"/>
              <c:layout>
                <c:manualLayout>
                  <c:x val="0.19335819074606792"/>
                  <c:y val="-0.1814467800317378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C9E-484C-9133-EBCE506464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Внесено в РРГТС до 2010 г.</c:v>
                </c:pt>
                <c:pt idx="1">
                  <c:v>Внесено в РРГТС после 2010 г.</c:v>
                </c:pt>
                <c:pt idx="2">
                  <c:v>Не внесено в РРГТС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0.12</c:v>
                </c:pt>
                <c:pt idx="1">
                  <c:v>0.21</c:v>
                </c:pt>
                <c:pt idx="2">
                  <c:v>0.67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C9E-484C-9133-EBCE50646407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1680495241216627"/>
          <c:y val="0.8553636672256264"/>
          <c:w val="0.63317377327280711"/>
          <c:h val="0.134811017909342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Тверская область</a:t>
            </a:r>
          </a:p>
        </c:rich>
      </c:tx>
      <c:layout>
        <c:manualLayout>
          <c:xMode val="edge"/>
          <c:yMode val="edge"/>
          <c:x val="0.31755453814441714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856016911355372"/>
          <c:y val="0.11520916902737317"/>
          <c:w val="0.92351990372334136"/>
          <c:h val="0.661821658512929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FA-4C82-BA8D-4E5755990C7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3.4454282151813705E-3"/>
                  <c:y val="4.99891165427369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1FA-4C82-BA8D-4E5755990C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1FA-4C82-BA8D-4E5755990C7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1FA-4C82-BA8D-4E5755990C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FA-4C82-BA8D-4E5755990C7D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1.263309085045483E-16"/>
                  <c:y val="4.99891165427369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1FA-4C82-BA8D-4E5755990C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1FA-4C82-BA8D-4E5755990C7D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9.99782330854739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1FA-4C82-BA8D-4E5755990C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1FA-4C82-BA8D-4E5755990C7D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I кв. 2026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A947-4512-8A26-F5F70FA3DFC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600" b="1" i="0" u="none" strike="noStrike" kern="1200" baseline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Лист1!$G$2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1FA-4C82-BA8D-4E5755990C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100"/>
        <c:axId val="-1415898128"/>
        <c:axId val="-1415905744"/>
      </c:barChart>
      <c:catAx>
        <c:axId val="-1415898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-1415905744"/>
        <c:crosses val="autoZero"/>
        <c:auto val="1"/>
        <c:lblAlgn val="ctr"/>
        <c:lblOffset val="100"/>
        <c:noMultiLvlLbl val="0"/>
      </c:catAx>
      <c:valAx>
        <c:axId val="-141590574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-141589812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171445593161666"/>
          <c:y val="0.78161526250387214"/>
          <c:w val="0.88285544068383337"/>
          <c:h val="9.5764583537521167E-2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Ярославская область</a:t>
            </a:r>
          </a:p>
        </c:rich>
      </c:tx>
      <c:layout>
        <c:manualLayout>
          <c:xMode val="edge"/>
          <c:yMode val="edge"/>
          <c:x val="0.3003273970685103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856016911355372"/>
          <c:y val="0.11520916902737317"/>
          <c:w val="0.92351990372334136"/>
          <c:h val="0.661821658512929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F1-46D6-8AED-2876C62D1BC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1.49967349628211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1-46D6-8AED-2876C62D1B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7F1-46D6-8AED-2876C62D1BC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4.99891165427369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7F1-46D6-8AED-2876C62D1B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7F1-46D6-8AED-2876C62D1BCC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1.9995646617094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7F1-46D6-8AED-2876C62D1B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7F1-46D6-8AED-2876C62D1BCC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dLbl>
              <c:idx val="0"/>
              <c:layout>
                <c:manualLayout>
                  <c:x val="-1.263309085045483E-16"/>
                  <c:y val="2.49945582713684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7F1-46D6-8AED-2876C62D1B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7F1-46D6-8AED-2876C62D1BCC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I кв. 2026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87F1-46D6-8AED-2876C62D1BCC}"/>
              </c:ext>
            </c:extLst>
          </c:dPt>
          <c:dLbls>
            <c:dLbl>
              <c:idx val="0"/>
              <c:layout>
                <c:manualLayout>
                  <c:x val="3.4454282151812443E-3"/>
                  <c:y val="-1.9995646617094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7F1-46D6-8AED-2876C62D1B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600" b="1" i="0" u="none" strike="noStrike" kern="1200" baseline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Лист1!$G$2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7F1-46D6-8AED-2876C62D1B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100"/>
        <c:axId val="-1415901936"/>
        <c:axId val="-1415896496"/>
      </c:barChart>
      <c:catAx>
        <c:axId val="-1415901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-1415896496"/>
        <c:crosses val="autoZero"/>
        <c:auto val="1"/>
        <c:lblAlgn val="ctr"/>
        <c:lblOffset val="100"/>
        <c:noMultiLvlLbl val="0"/>
      </c:catAx>
      <c:valAx>
        <c:axId val="-141589649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-141590193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9.6471990025078377E-2"/>
          <c:y val="0.78161526250387214"/>
          <c:w val="0.8999998372238639"/>
          <c:h val="9.5764583537521167E-2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846790140215558E-2"/>
          <c:y val="9.4248600659657442E-2"/>
          <c:w val="0.93469414037236354"/>
          <c:h val="0.817243410057565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бесхозяйных ГТС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EEE-4975-8AD3-CA14B0292EE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EEE-4975-8AD3-CA14B0292EE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EEE-4975-8AD3-CA14B0292EE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EEE-4975-8AD3-CA14B0292EE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EEE-4975-8AD3-CA14B0292EE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EEE-4975-8AD3-CA14B0292EE6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4EEE-4975-8AD3-CA14B0292EE6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4EEE-4975-8AD3-CA14B0292EE6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4EEE-4975-8AD3-CA14B0292EE6}"/>
              </c:ext>
            </c:extLst>
          </c:dPt>
          <c:dLbls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79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4EEE-4975-8AD3-CA14B0292EE6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dirty="0"/>
                      <a:t>68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4EEE-4975-8AD3-CA14B0292E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I кв. 2026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681</c:v>
                </c:pt>
                <c:pt idx="1">
                  <c:v>437</c:v>
                </c:pt>
                <c:pt idx="2">
                  <c:v>333</c:v>
                </c:pt>
                <c:pt idx="3">
                  <c:v>298</c:v>
                </c:pt>
                <c:pt idx="4">
                  <c:v>208</c:v>
                </c:pt>
                <c:pt idx="5">
                  <c:v>160</c:v>
                </c:pt>
                <c:pt idx="6">
                  <c:v>146</c:v>
                </c:pt>
                <c:pt idx="7">
                  <c:v>79</c:v>
                </c:pt>
                <c:pt idx="8">
                  <c:v>68</c:v>
                </c:pt>
                <c:pt idx="9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4EEE-4975-8AD3-CA14B0292E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415897584"/>
        <c:axId val="-1415897040"/>
      </c:barChart>
      <c:catAx>
        <c:axId val="-1415897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415897040"/>
        <c:crosses val="autoZero"/>
        <c:auto val="1"/>
        <c:lblAlgn val="ctr"/>
        <c:lblOffset val="100"/>
        <c:noMultiLvlLbl val="0"/>
      </c:catAx>
      <c:valAx>
        <c:axId val="-1415897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415897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5">
        <a:lumMod val="20000"/>
        <a:lumOff val="80000"/>
      </a:schemeClr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5479816056050859E-2"/>
          <c:y val="0.18590681032190706"/>
          <c:w val="0.89608081048058652"/>
          <c:h val="0.654479265975513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 2023 год</c:v>
                </c:pt>
              </c:strCache>
            </c:strRef>
          </c:tx>
          <c:spPr>
            <a:gradFill flip="none" rotWithShape="1">
              <a:gsLst>
                <a:gs pos="0">
                  <a:schemeClr val="bg2">
                    <a:lumMod val="50000"/>
                    <a:shade val="30000"/>
                    <a:satMod val="115000"/>
                  </a:schemeClr>
                </a:gs>
                <a:gs pos="50000">
                  <a:schemeClr val="bg2">
                    <a:lumMod val="50000"/>
                    <a:shade val="67500"/>
                    <a:satMod val="115000"/>
                  </a:schemeClr>
                </a:gs>
                <a:gs pos="100000">
                  <a:schemeClr val="bg2">
                    <a:lumMod val="5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</c:spPr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152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7C-4E91-8BF0-12B9926AB1BA}"/>
            </c:ext>
          </c:extLst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 2024 год</c:v>
                </c:pt>
              </c:strCache>
            </c:strRef>
          </c:tx>
          <c:spPr>
            <a:gradFill flip="none" rotWithShape="1">
              <a:gsLst>
                <a:gs pos="0">
                  <a:schemeClr val="accent2">
                    <a:lumMod val="75000"/>
                    <a:shade val="30000"/>
                    <a:satMod val="115000"/>
                  </a:schemeClr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</c:spPr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137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7C-4E91-8BF0-12B9926AB1BA}"/>
            </c:ext>
          </c:extLst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 2025 год</c:v>
                </c:pt>
              </c:strCache>
            </c:strRef>
          </c:tx>
          <c:spPr>
            <a:gradFill flip="none" rotWithShape="1">
              <a:gsLst>
                <a:gs pos="0">
                  <a:schemeClr val="accent5">
                    <a:lumMod val="75000"/>
                    <a:shade val="30000"/>
                    <a:satMod val="115000"/>
                  </a:schemeClr>
                </a:gs>
                <a:gs pos="50000">
                  <a:schemeClr val="accent5">
                    <a:lumMod val="75000"/>
                    <a:shade val="67500"/>
                    <a:satMod val="115000"/>
                  </a:schemeClr>
                </a:gs>
                <a:gs pos="100000">
                  <a:schemeClr val="accent5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c:spPr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247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A7C-4E91-8BF0-12B9926AB1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7"/>
        <c:overlap val="-95"/>
        <c:axId val="-1497654144"/>
        <c:axId val="-1497651424"/>
      </c:barChart>
      <c:catAx>
        <c:axId val="-1497654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-1497651424"/>
        <c:crosses val="autoZero"/>
        <c:auto val="1"/>
        <c:lblAlgn val="ctr"/>
        <c:lblOffset val="100"/>
        <c:noMultiLvlLbl val="0"/>
      </c:catAx>
      <c:valAx>
        <c:axId val="-1497651424"/>
        <c:scaling>
          <c:orientation val="minMax"/>
          <c:max val="30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-1497654144"/>
        <c:crosses val="autoZero"/>
        <c:crossBetween val="between"/>
        <c:majorUnit val="10"/>
      </c:valAx>
    </c:plotArea>
    <c:legend>
      <c:legendPos val="r"/>
      <c:legendEntry>
        <c:idx val="0"/>
        <c:txPr>
          <a:bodyPr/>
          <a:lstStyle/>
          <a:p>
            <a:pPr>
              <a:defRPr b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b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b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18401531420142733"/>
          <c:y val="0.82900425842824399"/>
          <c:w val="0.6833711850068328"/>
          <c:h val="0.13391232773691736"/>
        </c:manualLayout>
      </c:layout>
      <c:overlay val="0"/>
      <c:txPr>
        <a:bodyPr/>
        <a:lstStyle/>
        <a:p>
          <a:pPr>
            <a:defRPr b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7030A0"/>
            </a:solidFill>
            <a:ln>
              <a:solidFill>
                <a:schemeClr val="tx1"/>
              </a:solidFill>
            </a:ln>
          </c:spPr>
          <c:explosion val="28"/>
          <c:dPt>
            <c:idx val="0"/>
            <c:bubble3D val="0"/>
            <c:spPr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CA7-42F8-9A02-D459729D7FDA}"/>
              </c:ext>
            </c:extLst>
          </c:dPt>
          <c:dPt>
            <c:idx val="1"/>
            <c:bubble3D val="0"/>
            <c:explosion val="21"/>
            <c:spPr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CA7-42F8-9A02-D459729D7FDA}"/>
              </c:ext>
            </c:extLst>
          </c:dPt>
          <c:dPt>
            <c:idx val="2"/>
            <c:bubble3D val="0"/>
            <c:explosion val="16"/>
            <c:spPr>
              <a:gradFill flip="none" rotWithShape="1">
                <a:gsLst>
                  <a:gs pos="0">
                    <a:srgbClr val="7030A0">
                      <a:shade val="30000"/>
                      <a:satMod val="115000"/>
                    </a:srgbClr>
                  </a:gs>
                  <a:gs pos="50000">
                    <a:srgbClr val="7030A0">
                      <a:shade val="67500"/>
                      <a:satMod val="115000"/>
                    </a:srgbClr>
                  </a:gs>
                  <a:gs pos="100000">
                    <a:srgbClr val="7030A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CA7-42F8-9A02-D459729D7FDA}"/>
              </c:ext>
            </c:extLst>
          </c:dPt>
          <c:dPt>
            <c:idx val="3"/>
            <c:bubble3D val="0"/>
            <c:explosion val="18"/>
            <c:spPr>
              <a:solidFill>
                <a:schemeClr val="tx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CA7-42F8-9A02-D459729D7FDA}"/>
              </c:ext>
            </c:extLst>
          </c:dPt>
          <c:dPt>
            <c:idx val="4"/>
            <c:bubble3D val="0"/>
            <c:explosion val="18"/>
            <c:spPr>
              <a:gradFill flip="none" rotWithShape="1">
                <a:gsLst>
                  <a:gs pos="0">
                    <a:schemeClr val="accent2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CA7-42F8-9A02-D459729D7FDA}"/>
              </c:ext>
            </c:extLst>
          </c:dPt>
          <c:cat>
            <c:strRef>
              <c:f>Лист1!$A$2:$A$6</c:f>
              <c:strCache>
                <c:ptCount val="5"/>
                <c:pt idx="0">
                  <c:v>ОМС</c:v>
                </c:pt>
                <c:pt idx="1">
                  <c:v>ЮР</c:v>
                </c:pt>
                <c:pt idx="2">
                  <c:v>ФС</c:v>
                </c:pt>
                <c:pt idx="3">
                  <c:v>Б/х</c:v>
                </c:pt>
                <c:pt idx="4">
                  <c:v>ЧЛ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1137</c:v>
                </c:pt>
                <c:pt idx="1">
                  <c:v>602</c:v>
                </c:pt>
                <c:pt idx="2">
                  <c:v>96</c:v>
                </c:pt>
                <c:pt idx="3">
                  <c:v>61</c:v>
                </c:pt>
                <c:pt idx="4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CA7-42F8-9A02-D459729D7F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</a:t>
            </a:r>
            <a:r>
              <a:rPr lang="ru-RU" sz="1600" b="1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проверенных ГТС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22581696743160024"/>
          <c:y val="1.8988994511251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9.2632944228274963E-2"/>
          <c:y val="0.13696322612234679"/>
          <c:w val="0.88142671854734111"/>
          <c:h val="0.700928592778838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.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9.7041498755076443E-3"/>
                  <c:y val="-2.736653747615295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5ED-4E36-805A-E7BB5024A1B3}"/>
                </c:ext>
              </c:extLst>
            </c:dLbl>
            <c:dLbl>
              <c:idx val="1"/>
              <c:layout>
                <c:manualLayout>
                  <c:x val="2.5940142042455479E-3"/>
                  <c:y val="-1.120222447203691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897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5ED-4E36-805A-E7BB5024A1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3 мес. 2025</c:v>
                </c:pt>
                <c:pt idx="1">
                  <c:v>3 мес. 2026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790</c:v>
                </c:pt>
                <c:pt idx="1">
                  <c:v>897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ED-4E36-805A-E7BB5024A1B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2"/>
        <c:overlap val="-27"/>
        <c:axId val="-1497656320"/>
        <c:axId val="-1827687616"/>
      </c:barChart>
      <c:catAx>
        <c:axId val="-149765632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1827687616"/>
        <c:crosses val="autoZero"/>
        <c:auto val="1"/>
        <c:lblAlgn val="ctr"/>
        <c:lblOffset val="100"/>
        <c:noMultiLvlLbl val="0"/>
      </c:catAx>
      <c:valAx>
        <c:axId val="-1827687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4976563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dTable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Декларации безопасности ГТС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Согласования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numRef>
              <c:f>Лист1!$A$3:$A$5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Лист1!$B$3:$B$5</c:f>
              <c:numCache>
                <c:formatCode>General</c:formatCode>
                <c:ptCount val="3"/>
                <c:pt idx="0">
                  <c:v>52</c:v>
                </c:pt>
                <c:pt idx="1">
                  <c:v>88</c:v>
                </c:pt>
                <c:pt idx="2">
                  <c:v>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DD-4574-B5CB-ABA5CDB2DD9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Отказы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Лист1!$A$3:$A$5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Лист1!$C$3:$C$5</c:f>
              <c:numCache>
                <c:formatCode>General</c:formatCode>
                <c:ptCount val="3"/>
                <c:pt idx="0">
                  <c:v>44</c:v>
                </c:pt>
                <c:pt idx="1">
                  <c:v>33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DD-4574-B5CB-ABA5CDB2DD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827684896"/>
        <c:axId val="-1827684352"/>
        <c:axId val="0"/>
      </c:bar3DChart>
      <c:catAx>
        <c:axId val="-1827684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827684352"/>
        <c:crosses val="autoZero"/>
        <c:auto val="1"/>
        <c:lblAlgn val="ctr"/>
        <c:lblOffset val="100"/>
        <c:noMultiLvlLbl val="0"/>
      </c:catAx>
      <c:valAx>
        <c:axId val="-1827684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827684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Московская область</a:t>
            </a:r>
          </a:p>
        </c:rich>
      </c:tx>
      <c:layout>
        <c:manualLayout>
          <c:xMode val="edge"/>
          <c:yMode val="edge"/>
          <c:x val="0.3003273970685103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856016911355372"/>
          <c:y val="9.0932065350846095E-2"/>
          <c:w val="0.92351990372334136"/>
          <c:h val="0.691097747971428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6.890856430362741E-3"/>
                  <c:y val="4.33134887071162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158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8D4-4835-8AD9-4521089E1F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158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1D-4177-A8F7-E9F53CB02A3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1.099139459884202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91D-4177-A8F7-E9F53CB02A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91D-4177-A8F7-E9F53CB02A3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dLbl>
              <c:idx val="0"/>
              <c:layout>
                <c:manualLayout>
                  <c:x val="-6.3165454252274152E-17"/>
                  <c:y val="1.986963663052434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791D-4177-A8F7-E9F53CB02A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91D-4177-A8F7-E9F53CB02A3C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1.99956466170947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791D-4177-A8F7-E9F53CB02A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91D-4177-A8F7-E9F53CB02A3C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3.4454282151813705E-3"/>
                  <c:y val="-5.324830702237920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791D-4177-A8F7-E9F53CB02A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General</c:formatCode>
                <c:ptCount val="1"/>
                <c:pt idx="0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91D-4177-A8F7-E9F53CB02A3C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I кв.2026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8.66269774142332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8D4-4835-8AD9-4521089E1F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600" b="1" i="0" u="none" strike="noStrike" kern="1200" baseline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Лист1!$G$2</c:f>
              <c:numCache>
                <c:formatCode>General</c:formatCode>
                <c:ptCount val="1"/>
                <c:pt idx="0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91D-4177-A8F7-E9F53CB02A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100"/>
        <c:axId val="-1851516928"/>
        <c:axId val="-1852189296"/>
      </c:barChart>
      <c:catAx>
        <c:axId val="-1851516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-1852189296"/>
        <c:crosses val="autoZero"/>
        <c:auto val="1"/>
        <c:lblAlgn val="ctr"/>
        <c:lblOffset val="100"/>
        <c:noMultiLvlLbl val="0"/>
      </c:catAx>
      <c:valAx>
        <c:axId val="-185218929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-185151692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5159884146798031"/>
          <c:y val="0.77661635084959846"/>
          <c:w val="0.84840115853201969"/>
          <c:h val="9.5764583537521167E-2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Ивановская область</a:t>
            </a:r>
          </a:p>
        </c:rich>
      </c:tx>
      <c:layout>
        <c:manualLayout>
          <c:xMode val="edge"/>
          <c:yMode val="edge"/>
          <c:x val="0.3003273970685103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4442171607284117E-2"/>
          <c:y val="0.16519828557011013"/>
          <c:w val="0.92351990372334136"/>
          <c:h val="0.61183254197019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9A-4718-9470-3BE2BD1BF0C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>
                  <a:lumMod val="75000"/>
                </a:schemeClr>
              </a:solidFill>
            </a:ln>
          </c:spPr>
          <c:invertIfNegative val="0"/>
          <c:dLbls>
            <c:dLbl>
              <c:idx val="0"/>
              <c:layout>
                <c:manualLayout>
                  <c:x val="0"/>
                  <c:y val="1.49967349628210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99A-4718-9470-3BE2BD1BF0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9A-4718-9470-3BE2BD1BF0C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1.49967349628210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99A-4718-9470-3BE2BD1BF0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99A-4718-9470-3BE2BD1BF0CB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1.9995646617094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99A-4718-9470-3BE2BD1BF0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99A-4718-9470-3BE2BD1BF0CB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1.263309085045483E-16"/>
                  <c:y val="2.49945582713684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99A-4718-9470-3BE2BD1BF0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99A-4718-9470-3BE2BD1BF0CB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I кв. 2026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27F-4240-825A-DC7CD43C2EA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D27F-4240-825A-DC7CD43C2E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600" b="1" i="0" u="none" strike="noStrike" kern="1200" baseline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Лист1!$G$2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99A-4718-9470-3BE2BD1BF0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100"/>
        <c:axId val="-1415895408"/>
        <c:axId val="-1415902480"/>
      </c:barChart>
      <c:catAx>
        <c:axId val="-1415895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-1415902480"/>
        <c:crosses val="autoZero"/>
        <c:auto val="1"/>
        <c:lblAlgn val="ctr"/>
        <c:lblOffset val="100"/>
        <c:noMultiLvlLbl val="0"/>
      </c:catAx>
      <c:valAx>
        <c:axId val="-141590248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-141589540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5159884146798031"/>
          <c:y val="0.77661635084959846"/>
          <c:w val="0.84495573031683835"/>
          <c:h val="9.5764583537521167E-2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Владимирская область</a:t>
            </a:r>
          </a:p>
        </c:rich>
      </c:tx>
      <c:layout>
        <c:manualLayout>
          <c:xMode val="edge"/>
          <c:yMode val="edge"/>
          <c:x val="0.3003273970685103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856016911355372"/>
          <c:y val="0.11520916902737317"/>
          <c:w val="0.92351990372334136"/>
          <c:h val="0.661821658512929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FF-4BD8-B164-E4D7BFAD06B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4.99891165427367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2FF-4BD8-B164-E4D7BFAD06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2FF-4BD8-B164-E4D7BFAD06B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3.4453483118729688E-3"/>
                  <c:y val="-9.99782330854736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2FF-4BD8-B164-E4D7BFAD06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2FF-4BD8-B164-E4D7BFAD06B9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1.9995646617094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2FF-4BD8-B164-E4D7BFAD06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2FF-4BD8-B164-E4D7BFAD06B9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2FF-4BD8-B164-E4D7BFAD06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General</c:formatCode>
                <c:ptCount val="1"/>
                <c:pt idx="0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2FF-4BD8-B164-E4D7BFAD06B9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 I кв. 2026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4D5E-47BB-A168-0808F3CEEE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600" b="1" i="0" u="none" strike="noStrike" kern="1200" baseline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Лист1!$G$2</c:f>
              <c:numCache>
                <c:formatCode>General</c:formatCode>
                <c:ptCount val="1"/>
                <c:pt idx="0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2FF-4BD8-B164-E4D7BFAD06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100"/>
        <c:axId val="-1415890512"/>
        <c:axId val="-1415892144"/>
      </c:barChart>
      <c:catAx>
        <c:axId val="-1415890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-1415892144"/>
        <c:crosses val="autoZero"/>
        <c:auto val="1"/>
        <c:lblAlgn val="ctr"/>
        <c:lblOffset val="100"/>
        <c:noMultiLvlLbl val="0"/>
      </c:catAx>
      <c:valAx>
        <c:axId val="-141589214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-141589051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5159884146798031"/>
          <c:y val="0.78161526250387214"/>
          <c:w val="0.84840115853201969"/>
          <c:h val="9.5764583537521167E-2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Костромская область</a:t>
            </a:r>
          </a:p>
        </c:rich>
      </c:tx>
      <c:layout>
        <c:manualLayout>
          <c:xMode val="edge"/>
          <c:yMode val="edge"/>
          <c:x val="0.3003273970685103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856016911355372"/>
          <c:y val="0.11520916902737317"/>
          <c:w val="0.92351990372334136"/>
          <c:h val="0.661821658512929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47-4DC0-B20E-DD7B32FE0BE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1.499673496282113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D47-4DC0-B20E-DD7B32FE0B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D47-4DC0-B20E-DD7B32FE0BE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3.4456995087416213E-3"/>
                  <c:y val="-9.164565496325785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D47-4DC0-B20E-DD7B32FE0B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D47-4DC0-B20E-DD7B32FE0BED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9.164565496325785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D47-4DC0-B20E-DD7B32FE0B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D47-4DC0-B20E-DD7B32FE0BED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6.8908564303628676E-3"/>
                  <c:y val="-9.164565496325785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D47-4DC0-B20E-DD7B32FE0B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D47-4DC0-B20E-DD7B32FE0BED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 I кв. 2026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1.263309085045483E-16"/>
                  <c:y val="-9.164565496325785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D47-4DC0-B20E-DD7B32FE0B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600" b="1" i="0" u="none" strike="noStrike" kern="1200" baseline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Лист1!$G$2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D47-4DC0-B20E-DD7B32FE0B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100"/>
        <c:axId val="-1415898672"/>
        <c:axId val="-1415892688"/>
      </c:barChart>
      <c:catAx>
        <c:axId val="-1415898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-1415892688"/>
        <c:crosses val="autoZero"/>
        <c:auto val="1"/>
        <c:lblAlgn val="ctr"/>
        <c:lblOffset val="100"/>
        <c:noMultiLvlLbl val="0"/>
      </c:catAx>
      <c:valAx>
        <c:axId val="-141589268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-141589867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3092627217689209"/>
          <c:y val="0.78161526250387214"/>
          <c:w val="0.85804049002128024"/>
          <c:h val="9.5764583537521167E-2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0.27164</cdr:x>
      <cdr:y>0.51157</cdr:y>
    </cdr:from>
    <cdr:to>
      <cdr:x>0.39526</cdr:x>
      <cdr:y>0.5798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504593" y="3153565"/>
          <a:ext cx="1139801" cy="4206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800" b="1" dirty="0">
              <a:latin typeface="Times New Roman" pitchFamily="18" charset="0"/>
              <a:cs typeface="Times New Roman" pitchFamily="18" charset="0"/>
            </a:rPr>
            <a:t>1</a:t>
          </a:r>
          <a:r>
            <a:rPr lang="ru-RU" sz="1800" b="1" dirty="0">
              <a:latin typeface="Times New Roman" pitchFamily="18" charset="0"/>
              <a:cs typeface="Times New Roman" pitchFamily="18" charset="0"/>
            </a:rPr>
            <a:t>52</a:t>
          </a:r>
        </a:p>
      </cdr:txBody>
    </cdr:sp>
  </cdr:relSizeAnchor>
  <cdr:relSizeAnchor xmlns:cdr="http://schemas.openxmlformats.org/drawingml/2006/chartDrawing">
    <cdr:from>
      <cdr:x>0.45322</cdr:x>
      <cdr:y>0.54569</cdr:y>
    </cdr:from>
    <cdr:to>
      <cdr:x>0.61578</cdr:x>
      <cdr:y>0.61392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178741" y="3363866"/>
          <a:ext cx="1498835" cy="4206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800" b="1" dirty="0">
              <a:latin typeface="Times New Roman" pitchFamily="18" charset="0"/>
              <a:cs typeface="Times New Roman" pitchFamily="18" charset="0"/>
            </a:rPr>
            <a:t>1</a:t>
          </a:r>
          <a:r>
            <a:rPr lang="ru-RU" sz="1800" b="1" dirty="0">
              <a:latin typeface="Times New Roman" pitchFamily="18" charset="0"/>
              <a:cs typeface="Times New Roman" pitchFamily="18" charset="0"/>
            </a:rPr>
            <a:t>37</a:t>
          </a:r>
        </a:p>
      </cdr:txBody>
    </cdr:sp>
  </cdr:relSizeAnchor>
  <cdr:relSizeAnchor xmlns:cdr="http://schemas.openxmlformats.org/drawingml/2006/chartDrawing">
    <cdr:from>
      <cdr:x>0.11666</cdr:x>
      <cdr:y>0.07348</cdr:y>
    </cdr:from>
    <cdr:to>
      <cdr:x>0.90723</cdr:x>
      <cdr:y>0.20907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1075641" y="452985"/>
          <a:ext cx="7289214" cy="8358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 rtl="0"/>
          <a:r>
            <a:rPr lang="ru-RU" sz="1800" b="1" i="0" u="none" strike="noStrike" kern="1200" spc="0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выявленных правонарушений при осуществлении постоянного государственного надзора на ГТС</a:t>
          </a:r>
          <a:r>
            <a:rPr lang="ru-RU" sz="1800" b="1" i="0" u="none" strike="noStrike" kern="1200" spc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i="0" u="none" strike="noStrike" kern="1200" spc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 </a:t>
          </a:r>
          <a:r>
            <a:rPr lang="ru-RU" sz="1800" b="1" i="0" u="none" strike="noStrike" kern="1200" spc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класса</a:t>
          </a:r>
          <a:endParaRPr lang="ru-RU" sz="1800" b="1" i="0" u="none" strike="noStrike" kern="1200" spc="0" baseline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endParaRPr lang="ru-RU" sz="1100" b="1" dirty="0"/>
        </a:p>
      </cdr:txBody>
    </cdr:sp>
  </cdr:relSizeAnchor>
  <cdr:relSizeAnchor xmlns:cdr="http://schemas.openxmlformats.org/drawingml/2006/chartDrawing">
    <cdr:from>
      <cdr:x>0.6464</cdr:x>
      <cdr:y>0.30479</cdr:y>
    </cdr:from>
    <cdr:to>
      <cdr:x>0.80896</cdr:x>
      <cdr:y>0.37302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5959937" y="1878851"/>
          <a:ext cx="1498836" cy="4206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>
              <a:latin typeface="Times New Roman" pitchFamily="18" charset="0"/>
              <a:cs typeface="Times New Roman" pitchFamily="18" charset="0"/>
            </a:rPr>
            <a:t>247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0.49181</cdr:x>
      <cdr:y>0.28349</cdr:y>
    </cdr:from>
    <cdr:to>
      <cdr:x>0.63238</cdr:x>
      <cdr:y>0.43418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407828" y="1070697"/>
          <a:ext cx="688210" cy="5691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0.33101</cdr:x>
      <cdr:y>0.22695</cdr:y>
    </cdr:from>
    <cdr:to>
      <cdr:x>0.75086</cdr:x>
      <cdr:y>0.71988</cdr:y>
    </cdr:to>
    <cdr:cxnSp macro="">
      <cdr:nvCxnSpPr>
        <cdr:cNvPr id="3" name="Прямая со стрелкой 2">
          <a:extLst xmlns:a="http://schemas.openxmlformats.org/drawingml/2006/main">
            <a:ext uri="{FF2B5EF4-FFF2-40B4-BE49-F238E27FC236}">
              <a16:creationId xmlns:a16="http://schemas.microsoft.com/office/drawing/2014/main" id="{47C15316-E8BF-9596-917A-56F705042120}"/>
            </a:ext>
          </a:extLst>
        </cdr:cNvPr>
        <cdr:cNvCxnSpPr/>
      </cdr:nvCxnSpPr>
      <cdr:spPr>
        <a:xfrm xmlns:a="http://schemas.openxmlformats.org/drawingml/2006/main" flipV="1">
          <a:off x="1693713" y="1037200"/>
          <a:ext cx="2148280" cy="2252814"/>
        </a:xfrm>
        <a:prstGeom xmlns:a="http://schemas.openxmlformats.org/drawingml/2006/main" prst="straightConnector1">
          <a:avLst/>
        </a:prstGeom>
        <a:ln xmlns:a="http://schemas.openxmlformats.org/drawingml/2006/main" w="28575">
          <a:solidFill>
            <a:srgbClr val="FF0000"/>
          </a:solidFill>
          <a:tailEnd type="triangle"/>
        </a:ln>
      </cdr:spPr>
      <cdr:style>
        <a:lnRef xmlns:a="http://schemas.openxmlformats.org/drawingml/2006/main" idx="3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2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0.77798</cdr:x>
      <cdr:y>0.19045</cdr:y>
    </cdr:from>
    <cdr:to>
      <cdr:x>0.91855</cdr:x>
      <cdr:y>0.38147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3808882" y="719310"/>
          <a:ext cx="688211" cy="7214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0.43376</cdr:x>
      <cdr:y>0.29299</cdr:y>
    </cdr:from>
    <cdr:to>
      <cdr:x>0.507</cdr:x>
      <cdr:y>0.37771</cdr:y>
    </cdr:to>
    <cdr:sp macro="" textlink="">
      <cdr:nvSpPr>
        <cdr:cNvPr id="2" name="TextBox 13"/>
        <cdr:cNvSpPr txBox="1"/>
      </cdr:nvSpPr>
      <cdr:spPr>
        <a:xfrm xmlns:a="http://schemas.openxmlformats.org/drawingml/2006/main">
          <a:off x="2451303" y="1596570"/>
          <a:ext cx="413903" cy="46165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88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0.53797</cdr:x>
      <cdr:y>0.53681</cdr:y>
    </cdr:from>
    <cdr:to>
      <cdr:x>0.61121</cdr:x>
      <cdr:y>0.62153</cdr:y>
    </cdr:to>
    <cdr:sp macro="" textlink="">
      <cdr:nvSpPr>
        <cdr:cNvPr id="3" name="TextBox 20"/>
        <cdr:cNvSpPr txBox="1"/>
      </cdr:nvSpPr>
      <cdr:spPr>
        <a:xfrm xmlns:a="http://schemas.openxmlformats.org/drawingml/2006/main">
          <a:off x="3040264" y="2925198"/>
          <a:ext cx="413903" cy="46165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33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7" cy="497842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3852" y="0"/>
            <a:ext cx="2972547" cy="497842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r">
              <a:defRPr sz="1200"/>
            </a:lvl1pPr>
          </a:lstStyle>
          <a:p>
            <a:fld id="{401E0716-219B-4526-8CEB-5CAB3474FF48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7843"/>
            <a:ext cx="2972547" cy="497842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3852" y="9447843"/>
            <a:ext cx="2972547" cy="497842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r">
              <a:defRPr sz="1200"/>
            </a:lvl1pPr>
          </a:lstStyle>
          <a:p>
            <a:fld id="{5AED6A67-6993-4DD8-9D52-B097C0E72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1066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07:11:39.742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24496,'59'16642'0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07:12:54.25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1 1 9830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06:49:42.397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24500,'0'988'0,"988"-988"0,-988-988 0,-988 988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07:11:49.236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29 24464,'33837'-29'0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07:12:00.64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16874 127 24382,'-16874'-123'0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07:12:04.317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24442,'28'16613'0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07:12:10.216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24410,'33808'29'0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07:12:15.30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16730 24455,'30'-16730'0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07:12:19.216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16905 29 24425,'-16905'-29'0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07:12:53.64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1 1 9830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8T07:12:53.86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1 1 9830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71800" cy="49909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6" y="0"/>
            <a:ext cx="2971800" cy="49909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r">
              <a:defRPr sz="1200"/>
            </a:lvl1pPr>
          </a:lstStyle>
          <a:p>
            <a:fld id="{A1E5D531-EAED-4C26-B950-2228F0D1EF9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6088" y="1244600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9" tIns="45939" rIns="91879" bIns="4593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87126"/>
            <a:ext cx="5486400" cy="3916740"/>
          </a:xfrm>
          <a:prstGeom prst="rect">
            <a:avLst/>
          </a:prstGeom>
        </p:spPr>
        <p:txBody>
          <a:bodyPr vert="horz" lIns="91879" tIns="45939" rIns="91879" bIns="4593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48187"/>
            <a:ext cx="2971800" cy="49909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6" y="9448187"/>
            <a:ext cx="2971800" cy="49909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r">
              <a:defRPr sz="1200"/>
            </a:lvl1pPr>
          </a:lstStyle>
          <a:p>
            <a:fld id="{E3575EB4-435C-49B3-8603-7CCCA8AEF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611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7624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526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1852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5957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1828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9711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9572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8362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8881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712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086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351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DD002-2CA3-B40B-CB2F-CB92428DC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3E62E49-763E-E2BD-C2CE-B8960CEEC4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0EDF508-0855-D90F-31ED-678E51D467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C578673-AD89-D38E-5131-4F72B4C6DB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285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6810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513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5452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493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4962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2785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6550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5122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70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961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937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593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521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489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294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372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407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320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76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352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1D4F7-7AD8-45B7-B22C-03FE68F60615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60E53-4997-4EE0-9C44-60EA24AD1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078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gif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13" Type="http://schemas.openxmlformats.org/officeDocument/2006/relationships/image" Target="../media/image25.png"/><Relationship Id="rId18" Type="http://schemas.openxmlformats.org/officeDocument/2006/relationships/customXml" Target="../ink/ink6.xml"/><Relationship Id="rId3" Type="http://schemas.openxmlformats.org/officeDocument/2006/relationships/image" Target="../media/image1.png"/><Relationship Id="rId21" Type="http://schemas.openxmlformats.org/officeDocument/2006/relationships/image" Target="../media/image29.png"/><Relationship Id="rId7" Type="http://schemas.openxmlformats.org/officeDocument/2006/relationships/image" Target="../media/image22.jpg"/><Relationship Id="rId12" Type="http://schemas.openxmlformats.org/officeDocument/2006/relationships/customXml" Target="../ink/ink3.xml"/><Relationship Id="rId17" Type="http://schemas.openxmlformats.org/officeDocument/2006/relationships/image" Target="../media/image27.png"/><Relationship Id="rId25" Type="http://schemas.openxmlformats.org/officeDocument/2006/relationships/customXml" Target="../ink/ink10.xml"/><Relationship Id="rId2" Type="http://schemas.openxmlformats.org/officeDocument/2006/relationships/notesSlide" Target="../notesSlides/notesSlide15.xml"/><Relationship Id="rId16" Type="http://schemas.openxmlformats.org/officeDocument/2006/relationships/customXml" Target="../ink/ink5.xml"/><Relationship Id="rId20" Type="http://schemas.openxmlformats.org/officeDocument/2006/relationships/customXml" Target="../ink/ink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11" Type="http://schemas.openxmlformats.org/officeDocument/2006/relationships/image" Target="../media/image24.png"/><Relationship Id="rId24" Type="http://schemas.openxmlformats.org/officeDocument/2006/relationships/customXml" Target="../ink/ink9.xml"/><Relationship Id="rId5" Type="http://schemas.openxmlformats.org/officeDocument/2006/relationships/image" Target="../media/image20.jpeg"/><Relationship Id="rId15" Type="http://schemas.openxmlformats.org/officeDocument/2006/relationships/image" Target="../media/image26.png"/><Relationship Id="rId23" Type="http://schemas.openxmlformats.org/officeDocument/2006/relationships/image" Target="../media/image30.png"/><Relationship Id="rId10" Type="http://schemas.openxmlformats.org/officeDocument/2006/relationships/customXml" Target="../ink/ink2.xml"/><Relationship Id="rId19" Type="http://schemas.openxmlformats.org/officeDocument/2006/relationships/image" Target="../media/image28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Relationship Id="rId14" Type="http://schemas.openxmlformats.org/officeDocument/2006/relationships/customXml" Target="../ink/ink4.xml"/><Relationship Id="rId22" Type="http://schemas.openxmlformats.org/officeDocument/2006/relationships/customXml" Target="../ink/ink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0.xml"/><Relationship Id="rId3" Type="http://schemas.openxmlformats.org/officeDocument/2006/relationships/image" Target="../media/image1.png"/><Relationship Id="rId7" Type="http://schemas.openxmlformats.org/officeDocument/2006/relationships/chart" Target="../charts/chart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Relationship Id="rId9" Type="http://schemas.openxmlformats.org/officeDocument/2006/relationships/chart" Target="../charts/char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customXml" Target="../ink/ink11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FF9999"/>
            </a:gs>
            <a:gs pos="25000">
              <a:schemeClr val="accent1">
                <a:lumMod val="45000"/>
                <a:lumOff val="55000"/>
              </a:schemeClr>
            </a:gs>
            <a:gs pos="44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962614"/>
            <a:ext cx="12192000" cy="58953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0" y="1"/>
            <a:ext cx="12192000" cy="1063643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pic>
        <p:nvPicPr>
          <p:cNvPr id="29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0" y="981076"/>
            <a:ext cx="12192000" cy="587692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" y="1"/>
            <a:ext cx="3790951" cy="981075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-2" y="979581"/>
            <a:ext cx="12192000" cy="58769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2" name="TextBox 6"/>
          <p:cNvSpPr txBox="1">
            <a:spLocks noChangeArrowheads="1"/>
          </p:cNvSpPr>
          <p:nvPr/>
        </p:nvSpPr>
        <p:spPr bwMode="auto">
          <a:xfrm>
            <a:off x="1103443" y="2876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27" name="TextBox 11"/>
          <p:cNvSpPr txBox="1">
            <a:spLocks noChangeArrowheads="1"/>
          </p:cNvSpPr>
          <p:nvPr/>
        </p:nvSpPr>
        <p:spPr bwMode="auto">
          <a:xfrm>
            <a:off x="3790950" y="119443"/>
            <a:ext cx="840104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ru-RU" altLang="ru-RU" b="1" dirty="0">
                <a:latin typeface="Times New Roman" panose="02020603050405020304" pitchFamily="18" charset="0"/>
              </a:rPr>
              <a:t>Анализ основных показателей контрольно-надзорной деятельности </a:t>
            </a:r>
            <a:br>
              <a:rPr lang="ru-RU" altLang="ru-RU" b="1" dirty="0">
                <a:latin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</a:rPr>
              <a:t>при осуществлении надзора за гидротехническими сооружениями </a:t>
            </a:r>
            <a:br>
              <a:rPr lang="ru-RU" altLang="ru-RU" b="1" dirty="0">
                <a:latin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</a:rPr>
              <a:t>за</a:t>
            </a:r>
            <a:r>
              <a:rPr lang="en-US" altLang="ru-RU" b="1" dirty="0">
                <a:latin typeface="Times New Roman" panose="02020603050405020304" pitchFamily="18" charset="0"/>
              </a:rPr>
              <a:t> I </a:t>
            </a:r>
            <a:r>
              <a:rPr lang="ru-RU" altLang="ru-RU" b="1" dirty="0">
                <a:latin typeface="Times New Roman" panose="02020603050405020304" pitchFamily="18" charset="0"/>
              </a:rPr>
              <a:t>квартал 2026 года</a:t>
            </a:r>
          </a:p>
        </p:txBody>
      </p:sp>
      <p:sp>
        <p:nvSpPr>
          <p:cNvPr id="28" name="TextBox 11"/>
          <p:cNvSpPr txBox="1">
            <a:spLocks noChangeArrowheads="1"/>
          </p:cNvSpPr>
          <p:nvPr/>
        </p:nvSpPr>
        <p:spPr bwMode="auto">
          <a:xfrm>
            <a:off x="882786" y="1264167"/>
            <a:ext cx="292366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</a:rPr>
              <a:t>Владимирская</a:t>
            </a:r>
            <a:r>
              <a:rPr lang="ru-RU" altLang="ru-RU" sz="16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b="1" dirty="0">
                <a:latin typeface="Times New Roman" panose="02020603050405020304" pitchFamily="18" charset="0"/>
              </a:rPr>
              <a:t>область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101" y="1129585"/>
            <a:ext cx="570883" cy="5683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101" y="1791526"/>
            <a:ext cx="570883" cy="538627"/>
          </a:xfrm>
          <a:prstGeom prst="rect">
            <a:avLst/>
          </a:prstGeom>
        </p:spPr>
      </p:pic>
      <p:sp>
        <p:nvSpPr>
          <p:cNvPr id="36" name="TextBox 11"/>
          <p:cNvSpPr txBox="1">
            <a:spLocks noChangeArrowheads="1"/>
          </p:cNvSpPr>
          <p:nvPr/>
        </p:nvSpPr>
        <p:spPr bwMode="auto">
          <a:xfrm>
            <a:off x="562786" y="1884383"/>
            <a:ext cx="328281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</a:rPr>
              <a:t>      Ивановская область</a:t>
            </a:r>
          </a:p>
        </p:txBody>
      </p:sp>
      <p:sp>
        <p:nvSpPr>
          <p:cNvPr id="37" name="TextBox 11"/>
          <p:cNvSpPr txBox="1">
            <a:spLocks noChangeArrowheads="1"/>
          </p:cNvSpPr>
          <p:nvPr/>
        </p:nvSpPr>
        <p:spPr bwMode="auto">
          <a:xfrm>
            <a:off x="882786" y="2549769"/>
            <a:ext cx="264556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1600" b="1" dirty="0">
                <a:latin typeface="Times New Roman" panose="02020603050405020304" pitchFamily="18" charset="0"/>
              </a:rPr>
              <a:t>Костромская область</a:t>
            </a:r>
          </a:p>
        </p:txBody>
      </p:sp>
      <p:sp>
        <p:nvSpPr>
          <p:cNvPr id="38" name="TextBox 11"/>
          <p:cNvSpPr txBox="1">
            <a:spLocks noChangeArrowheads="1"/>
          </p:cNvSpPr>
          <p:nvPr/>
        </p:nvSpPr>
        <p:spPr bwMode="auto">
          <a:xfrm>
            <a:off x="9122146" y="1264167"/>
            <a:ext cx="272393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1600" b="1" dirty="0">
                <a:latin typeface="Times New Roman" panose="02020603050405020304" pitchFamily="18" charset="0"/>
              </a:rPr>
              <a:t>Московская область</a:t>
            </a:r>
          </a:p>
        </p:txBody>
      </p:sp>
      <p:sp>
        <p:nvSpPr>
          <p:cNvPr id="39" name="TextBox 11"/>
          <p:cNvSpPr txBox="1">
            <a:spLocks noChangeArrowheads="1"/>
          </p:cNvSpPr>
          <p:nvPr/>
        </p:nvSpPr>
        <p:spPr bwMode="auto">
          <a:xfrm>
            <a:off x="9122146" y="1884383"/>
            <a:ext cx="221884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1600" b="1" dirty="0">
                <a:latin typeface="Times New Roman" panose="02020603050405020304" pitchFamily="18" charset="0"/>
              </a:rPr>
              <a:t>Тверская область</a:t>
            </a:r>
          </a:p>
        </p:txBody>
      </p:sp>
      <p:sp>
        <p:nvSpPr>
          <p:cNvPr id="40" name="TextBox 11"/>
          <p:cNvSpPr txBox="1">
            <a:spLocks noChangeArrowheads="1"/>
          </p:cNvSpPr>
          <p:nvPr/>
        </p:nvSpPr>
        <p:spPr bwMode="auto">
          <a:xfrm>
            <a:off x="9122146" y="2548544"/>
            <a:ext cx="264556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1600" b="1" dirty="0">
                <a:latin typeface="Times New Roman" panose="02020603050405020304" pitchFamily="18" charset="0"/>
              </a:rPr>
              <a:t>Ярославская область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024" y="2432685"/>
            <a:ext cx="572960" cy="55070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9367" y="1125514"/>
            <a:ext cx="570883" cy="59614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9366" y="1773366"/>
            <a:ext cx="570883" cy="57494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29366" y="2409843"/>
            <a:ext cx="572960" cy="585772"/>
          </a:xfrm>
          <a:prstGeom prst="rect">
            <a:avLst/>
          </a:prstGeom>
        </p:spPr>
      </p:pic>
      <p:pic>
        <p:nvPicPr>
          <p:cNvPr id="1026" name="Picture 2" descr="Эмблема Федеральной службы по экологическому, технологическому и атомному надзору (Ростехнадзора)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918" y="2548544"/>
            <a:ext cx="2645560" cy="2583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AutoShape 18" descr="Купить герб Российской Федерации на белом фоне на пластик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195471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251" y="941169"/>
            <a:ext cx="12143750" cy="63831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-1" y="0"/>
            <a:ext cx="12192000" cy="951910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2"/>
            <a:ext cx="3790951" cy="98107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3791745" y="278497"/>
            <a:ext cx="840025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Основные показатели надзорной деятельности по направлению ГТС </a:t>
            </a: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62523" y="3405739"/>
            <a:ext cx="12192000" cy="50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36481" tIns="68240" rIns="136481" bIns="6824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61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16" name="TextBox 11"/>
          <p:cNvSpPr txBox="1">
            <a:spLocks noChangeArrowheads="1"/>
          </p:cNvSpPr>
          <p:nvPr/>
        </p:nvSpPr>
        <p:spPr bwMode="auto">
          <a:xfrm>
            <a:off x="3263837" y="620874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10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7932020"/>
              </p:ext>
            </p:extLst>
          </p:nvPr>
        </p:nvGraphicFramePr>
        <p:xfrm>
          <a:off x="0" y="958918"/>
          <a:ext cx="6937828" cy="63654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0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99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44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97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21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808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7982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мес.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мес.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мес.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2026 г.</a:t>
                      </a: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Динамика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348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количество проверок          и контрольных (надзорных) действий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678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1985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1247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- 37%</a:t>
                      </a: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068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плановых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259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внеплановых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3385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рамках режима постоянного государственного надзора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1092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403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259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Выявлено правонарушений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7386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12059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12290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+2%</a:t>
                      </a: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264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количество административных наказаний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4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52%</a:t>
                      </a: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264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количество административных штрафов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+5</a:t>
                      </a:r>
                      <a:r>
                        <a:rPr lang="ru-RU" sz="14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107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Административное приостановление деятельности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723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3.3</a:t>
                      </a: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Предупреждения</a:t>
                      </a: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134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3.4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Дисквалификация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72261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сумма наложенных административных штрафов (тыс. рублей)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+52%</a:t>
                      </a: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804409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сумма уплаченных (взысканных) административных штрафов (тыс. рублей)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824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+3069</a:t>
                      </a:r>
                      <a:r>
                        <a:rPr lang="ru-RU" sz="14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46220" marR="462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14" name="Скругленный прямоугольник 1"/>
          <p:cNvSpPr/>
          <p:nvPr/>
        </p:nvSpPr>
        <p:spPr>
          <a:xfrm>
            <a:off x="7639689" y="1077700"/>
            <a:ext cx="3912973" cy="1306632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Профилактические мероприятия                   </a:t>
            </a:r>
          </a:p>
          <a:p>
            <a:pPr algn="ctr">
              <a:lnSpc>
                <a:spcPct val="100000"/>
              </a:lnSpc>
            </a:pPr>
            <a:endParaRPr lang="ru-RU" sz="1400" b="1" spc="-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1400" b="1" spc="-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 мес. 2025 / 3 мес. 2026)</a:t>
            </a:r>
            <a:endParaRPr lang="ru-RU" sz="1400" b="1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1400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–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3373 / 3682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Объявление предостережений –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/ 77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ru-RU" sz="1400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ru-RU" sz="140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:p14="http://schemas.microsoft.com/office/powerpoint/2010/main" val="305570280"/>
              </p:ext>
            </p:extLst>
          </p:nvPr>
        </p:nvGraphicFramePr>
        <p:xfrm>
          <a:off x="7012697" y="2875684"/>
          <a:ext cx="5116780" cy="4570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Скругленный прямоугольник 19"/>
          <p:cNvSpPr/>
          <p:nvPr/>
        </p:nvSpPr>
        <p:spPr>
          <a:xfrm>
            <a:off x="7705725" y="1073511"/>
            <a:ext cx="3581096" cy="1765997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725947"/>
      </p:ext>
    </p:extLst>
  </p:cSld>
  <p:clrMapOvr>
    <a:masterClrMapping/>
  </p:clrMapOvr>
  <p:transition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58919"/>
            <a:ext cx="12191208" cy="60100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endParaRPr lang="ru-RU" sz="2400" dirty="0"/>
          </a:p>
        </p:txBody>
      </p:sp>
      <p:pic>
        <p:nvPicPr>
          <p:cNvPr id="29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0" y="981076"/>
            <a:ext cx="12192000" cy="587692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" y="1"/>
            <a:ext cx="3790951" cy="981075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0" y="981075"/>
            <a:ext cx="12192000" cy="5987939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47" name="TextBox 11"/>
          <p:cNvSpPr txBox="1">
            <a:spLocks noChangeArrowheads="1"/>
          </p:cNvSpPr>
          <p:nvPr/>
        </p:nvSpPr>
        <p:spPr bwMode="auto">
          <a:xfrm>
            <a:off x="3790952" y="54242"/>
            <a:ext cx="840025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altLang="ru-RU" b="1" dirty="0">
                <a:latin typeface="Times New Roman" panose="02020603050405020304" pitchFamily="18" charset="0"/>
              </a:rPr>
              <a:t>Информация по результатам межведомственных выездных оценок органов местного самоуправления Московской области в период подготовки </a:t>
            </a:r>
            <a:br>
              <a:rPr lang="ru-RU" altLang="ru-RU" b="1" dirty="0">
                <a:latin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</a:rPr>
              <a:t>к прохождению весеннего паводка 2026 года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2967710"/>
              </p:ext>
            </p:extLst>
          </p:nvPr>
        </p:nvGraphicFramePr>
        <p:xfrm>
          <a:off x="-791" y="977575"/>
          <a:ext cx="12192001" cy="60809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9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9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2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711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93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проверенных ГТС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выявленных нарушений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Кашира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125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2918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22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Ступино</a:t>
                      </a: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118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1595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Коломна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1169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22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Чехов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884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22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Зарайск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816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22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Раменский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600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Подольск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596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Домодедово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529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Луховицы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496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Пушкинский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206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Воскресенск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189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Солнечногорск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184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Дмитровский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169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Сергиево- Посадский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136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Рузский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134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Красногорск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Егорьевск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Наро-Фоминский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Одинцовский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Истра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Можайский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Талдомский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Богородский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Балашиха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Химки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Щелково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89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3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Люберцы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21220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59" marR="449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19" marR="337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381501" y="1881031"/>
            <a:ext cx="24628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400"/>
          </a:p>
        </p:txBody>
      </p:sp>
      <p:sp>
        <p:nvSpPr>
          <p:cNvPr id="12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13" name="TextBox 11"/>
          <p:cNvSpPr txBox="1">
            <a:spLocks noChangeArrowheads="1"/>
          </p:cNvSpPr>
          <p:nvPr/>
        </p:nvSpPr>
        <p:spPr bwMode="auto">
          <a:xfrm>
            <a:off x="3274470" y="620874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766354672"/>
      </p:ext>
    </p:extLst>
  </p:cSld>
  <p:clrMapOvr>
    <a:masterClrMapping/>
  </p:clrMapOvr>
  <p:transition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974763"/>
            <a:ext cx="12191208" cy="588323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2"/>
            <a:ext cx="3790951" cy="98107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981075"/>
            <a:ext cx="12192000" cy="5876925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3791745" y="151090"/>
            <a:ext cx="84002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Изменения законодательства контрольной (надзорной) деятельности </a:t>
            </a:r>
            <a:br>
              <a:rPr lang="ru-RU" altLang="ru-RU" sz="2000" b="1" dirty="0">
                <a:latin typeface="Times New Roman" panose="02020603050405020304" pitchFamily="18" charset="0"/>
              </a:rPr>
            </a:br>
            <a:r>
              <a:rPr lang="ru-RU" altLang="ru-RU" sz="2000" b="1" dirty="0">
                <a:latin typeface="Times New Roman" panose="02020603050405020304" pitchFamily="18" charset="0"/>
              </a:rPr>
              <a:t>в области безопасности гидротехнических сооружений </a:t>
            </a: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62523" y="3405739"/>
            <a:ext cx="12192000" cy="50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36481" tIns="68240" rIns="136481" bIns="6824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61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20" name="TextBox 11"/>
          <p:cNvSpPr txBox="1">
            <a:spLocks noChangeArrowheads="1"/>
          </p:cNvSpPr>
          <p:nvPr/>
        </p:nvSpPr>
        <p:spPr bwMode="auto">
          <a:xfrm>
            <a:off x="3263837" y="620874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1</a:t>
            </a:r>
            <a:r>
              <a:rPr lang="en-US" altLang="ru-RU" sz="20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2</a:t>
            </a:r>
            <a:endParaRPr lang="ru-RU" altLang="ru-RU" sz="2000" b="1" dirty="0">
              <a:solidFill>
                <a:schemeClr val="accent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" name="TextBox 32"/>
          <p:cNvSpPr txBox="1">
            <a:spLocks noChangeArrowheads="1"/>
          </p:cNvSpPr>
          <p:nvPr/>
        </p:nvSpPr>
        <p:spPr bwMode="auto">
          <a:xfrm>
            <a:off x="3391215" y="996923"/>
            <a:ext cx="8771583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 мая 2023 г. № 191-ФЗ </a:t>
            </a:r>
            <a:endParaRPr lang="ru-RU" altLang="ru-RU" sz="1800" b="1" u="sng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ct val="0"/>
              </a:spcBef>
            </a:pPr>
            <a:r>
              <a:rPr lang="ru-RU" alt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 новый вид нормативного правового акта - федеральные нормы и правила в области безопасности ГТС (ФНП);</a:t>
            </a:r>
          </a:p>
          <a:p>
            <a:pPr marL="285750" indent="-285750">
              <a:spcBef>
                <a:spcPct val="0"/>
              </a:spcBef>
            </a:pPr>
            <a:r>
              <a:rPr lang="ru-RU" alt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Введены требования к экспертам в этой области (в частности, требование об их аттестации);</a:t>
            </a:r>
          </a:p>
          <a:p>
            <a:pPr marL="285750" indent="-285750">
              <a:spcBef>
                <a:spcPct val="0"/>
              </a:spcBef>
            </a:pPr>
            <a:r>
              <a:rPr lang="ru-RU" alt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Разграничены понятия класса ответственности ГТС, устанавливаемого при проектировании, и класса ГТС, определяемого по результатам декларирования их безопасности;</a:t>
            </a:r>
          </a:p>
          <a:p>
            <a:pPr marL="285750" indent="-285750">
              <a:spcBef>
                <a:spcPct val="0"/>
              </a:spcBef>
            </a:pPr>
            <a:r>
              <a:rPr lang="ru-RU" alt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Уточнился понятийный аппарат законодательства о безопасности ГТС.</a:t>
            </a:r>
          </a:p>
          <a:p>
            <a:pPr marL="285750" indent="-285750">
              <a:spcBef>
                <a:spcPct val="0"/>
              </a:spcBef>
            </a:pPr>
            <a:endParaRPr lang="ru-RU" altLang="ru-RU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ru-RU" altLang="ru-RU" sz="18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Ростехнадзора от 18 ноября 2024 г. № 349</a:t>
            </a:r>
          </a:p>
          <a:p>
            <a:pPr marL="285750" indent="-285750">
              <a:spcBef>
                <a:spcPct val="0"/>
              </a:spcBef>
            </a:pPr>
            <a:r>
              <a:rPr lang="ru-RU" alt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 новый индикатор риска нарушения обязательных требований.</a:t>
            </a:r>
          </a:p>
          <a:p>
            <a:pPr marL="285750" indent="-285750">
              <a:spcBef>
                <a:spcPct val="0"/>
              </a:spcBef>
            </a:pPr>
            <a:endParaRPr lang="ru-RU" altLang="ru-RU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ru-RU" alt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Ростехнадзора от 9 сентября 2024 г. № 274</a:t>
            </a:r>
          </a:p>
          <a:p>
            <a:pPr marL="285750" indent="-285750">
              <a:spcBef>
                <a:spcPct val="0"/>
              </a:spcBef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новая форма проверочного листа в области обеспечения безопасности ГТС.</a:t>
            </a:r>
          </a:p>
          <a:p>
            <a:pPr marL="285750" indent="-285750">
              <a:spcBef>
                <a:spcPct val="0"/>
              </a:spcBef>
            </a:pPr>
            <a:endParaRPr lang="ru-RU" alt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ru-RU" altLang="ru-RU" sz="18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Ростехнадзора от 15 ноября 2024 г. № 347</a:t>
            </a:r>
          </a:p>
          <a:p>
            <a:pPr marL="285750" indent="-285750">
              <a:spcBef>
                <a:spcPct val="0"/>
              </a:spcBef>
            </a:pPr>
            <a:r>
              <a:rPr lang="ru-RU" alt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Обновлена методика определения оцененного в рублях максимального вреда, который может быть причинен жизни, здоровью физических лиц, окружающей среде, имуществу физических и юридических лиц при аварии ГТС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7" name="TextBox 26"/>
          <p:cNvSpPr txBox="1">
            <a:spLocks noChangeArrowheads="1"/>
          </p:cNvSpPr>
          <p:nvPr/>
        </p:nvSpPr>
        <p:spPr bwMode="auto">
          <a:xfrm>
            <a:off x="-394983" y="2013367"/>
            <a:ext cx="29860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0000"/>
                </a:solidFill>
              </a:rPr>
              <a:t>с 1 сентября </a:t>
            </a:r>
          </a:p>
          <a:p>
            <a:pPr algn="ctr"/>
            <a:r>
              <a:rPr lang="ru-RU" altLang="ru-RU" b="1" dirty="0">
                <a:solidFill>
                  <a:srgbClr val="000000"/>
                </a:solidFill>
              </a:rPr>
              <a:t>2024 года</a:t>
            </a:r>
            <a:endParaRPr lang="ru-RU" altLang="ru-RU" b="1" dirty="0"/>
          </a:p>
        </p:txBody>
      </p:sp>
      <p:sp>
        <p:nvSpPr>
          <p:cNvPr id="24" name="TextBox 26"/>
          <p:cNvSpPr txBox="1">
            <a:spLocks noChangeArrowheads="1"/>
          </p:cNvSpPr>
          <p:nvPr/>
        </p:nvSpPr>
        <p:spPr bwMode="auto">
          <a:xfrm>
            <a:off x="-371581" y="3719102"/>
            <a:ext cx="29860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0000"/>
                </a:solidFill>
              </a:rPr>
              <a:t>с 6 января </a:t>
            </a:r>
          </a:p>
          <a:p>
            <a:pPr algn="ctr"/>
            <a:r>
              <a:rPr lang="ru-RU" altLang="ru-RU" b="1" dirty="0">
                <a:solidFill>
                  <a:srgbClr val="000000"/>
                </a:solidFill>
              </a:rPr>
              <a:t>2025 года</a:t>
            </a:r>
            <a:endParaRPr lang="ru-RU" altLang="ru-RU" b="1" dirty="0"/>
          </a:p>
        </p:txBody>
      </p:sp>
      <p:sp>
        <p:nvSpPr>
          <p:cNvPr id="31" name="TextBox 26"/>
          <p:cNvSpPr txBox="1">
            <a:spLocks noChangeArrowheads="1"/>
          </p:cNvSpPr>
          <p:nvPr/>
        </p:nvSpPr>
        <p:spPr bwMode="auto">
          <a:xfrm>
            <a:off x="-357099" y="5962009"/>
            <a:ext cx="29860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0000"/>
                </a:solidFill>
              </a:rPr>
              <a:t>с 1 марта</a:t>
            </a:r>
          </a:p>
          <a:p>
            <a:pPr algn="ctr"/>
            <a:r>
              <a:rPr lang="ru-RU" altLang="ru-RU" b="1" dirty="0">
                <a:solidFill>
                  <a:srgbClr val="000000"/>
                </a:solidFill>
              </a:rPr>
              <a:t>2025 года</a:t>
            </a:r>
            <a:endParaRPr lang="ru-RU" altLang="ru-RU" b="1" dirty="0"/>
          </a:p>
        </p:txBody>
      </p:sp>
      <p:sp>
        <p:nvSpPr>
          <p:cNvPr id="34" name="TextBox 26"/>
          <p:cNvSpPr txBox="1">
            <a:spLocks noChangeArrowheads="1"/>
          </p:cNvSpPr>
          <p:nvPr/>
        </p:nvSpPr>
        <p:spPr bwMode="auto">
          <a:xfrm>
            <a:off x="-371581" y="4739059"/>
            <a:ext cx="29860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0000"/>
                </a:solidFill>
              </a:rPr>
              <a:t>с 8 февраля</a:t>
            </a:r>
          </a:p>
          <a:p>
            <a:pPr algn="ctr"/>
            <a:r>
              <a:rPr lang="ru-RU" altLang="ru-RU" b="1" dirty="0">
                <a:solidFill>
                  <a:srgbClr val="000000"/>
                </a:solidFill>
              </a:rPr>
              <a:t>2025 года</a:t>
            </a:r>
            <a:endParaRPr lang="ru-RU" altLang="ru-RU" b="1" dirty="0"/>
          </a:p>
        </p:txBody>
      </p:sp>
      <p:sp>
        <p:nvSpPr>
          <p:cNvPr id="14" name="Стрелка вправо 13"/>
          <p:cNvSpPr/>
          <p:nvPr/>
        </p:nvSpPr>
        <p:spPr>
          <a:xfrm>
            <a:off x="2112582" y="2190855"/>
            <a:ext cx="820191" cy="2797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260599" y="1143000"/>
            <a:ext cx="0" cy="23796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3263837" y="3736086"/>
            <a:ext cx="0" cy="59089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3263837" y="4706144"/>
            <a:ext cx="0" cy="71358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3260599" y="5845480"/>
            <a:ext cx="3238" cy="87917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Стрелка вправо 53"/>
          <p:cNvSpPr/>
          <p:nvPr/>
        </p:nvSpPr>
        <p:spPr>
          <a:xfrm>
            <a:off x="2111122" y="3891638"/>
            <a:ext cx="820191" cy="2797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трелка вправо 54"/>
          <p:cNvSpPr/>
          <p:nvPr/>
        </p:nvSpPr>
        <p:spPr>
          <a:xfrm>
            <a:off x="2113355" y="4904337"/>
            <a:ext cx="820191" cy="2797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трелка вправо 55"/>
          <p:cNvSpPr/>
          <p:nvPr/>
        </p:nvSpPr>
        <p:spPr>
          <a:xfrm>
            <a:off x="2116478" y="6142869"/>
            <a:ext cx="820191" cy="2797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930637"/>
      </p:ext>
    </p:extLst>
  </p:cSld>
  <p:clrMapOvr>
    <a:masterClrMapping/>
  </p:clrMapOvr>
  <p:transition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791" y="970336"/>
            <a:ext cx="12192791" cy="5887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2"/>
            <a:ext cx="3790951" cy="98107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3790952" y="106519"/>
            <a:ext cx="84002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Предоставление государственной услуги по утверждению </a:t>
            </a:r>
            <a:br>
              <a:rPr lang="ru-RU" altLang="ru-RU" sz="2000" b="1" dirty="0">
                <a:latin typeface="Times New Roman" panose="02020603050405020304" pitchFamily="18" charset="0"/>
              </a:rPr>
            </a:br>
            <a:r>
              <a:rPr lang="ru-RU" altLang="ru-RU" sz="2000" b="1" dirty="0">
                <a:latin typeface="Times New Roman" panose="02020603050405020304" pitchFamily="18" charset="0"/>
              </a:rPr>
              <a:t>деклараций безопасности ГТС</a:t>
            </a: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62523" y="3405739"/>
            <a:ext cx="12192000" cy="50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36481" tIns="68240" rIns="136481" bIns="6824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61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16" name="TextBox 11"/>
          <p:cNvSpPr txBox="1">
            <a:spLocks noChangeArrowheads="1"/>
          </p:cNvSpPr>
          <p:nvPr/>
        </p:nvSpPr>
        <p:spPr bwMode="auto">
          <a:xfrm>
            <a:off x="3263837" y="620874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1</a:t>
            </a:r>
            <a:r>
              <a:rPr lang="en-US" altLang="ru-RU" sz="20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3</a:t>
            </a:r>
            <a:endParaRPr lang="ru-RU" altLang="ru-RU" sz="2000" b="1" dirty="0">
              <a:solidFill>
                <a:schemeClr val="accent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270603" y="3739910"/>
            <a:ext cx="5627909" cy="2764308"/>
          </a:xfrm>
          <a:prstGeom prst="round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:p14="http://schemas.microsoft.com/office/powerpoint/2010/main" val="487434388"/>
              </p:ext>
            </p:extLst>
          </p:nvPr>
        </p:nvGraphicFramePr>
        <p:xfrm>
          <a:off x="172602" y="1172782"/>
          <a:ext cx="5651325" cy="5449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1132744" y="3536274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653577" y="3841863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7121968" y="1949779"/>
            <a:ext cx="3548888" cy="1344635"/>
          </a:xfrm>
          <a:prstGeom prst="round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7280551" y="1941809"/>
            <a:ext cx="33903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заявлений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–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96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заявлений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 –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206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заявлений </a:t>
            </a:r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(↑ в 2 раза)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 г. –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281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заявлений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6350995" y="4068815"/>
            <a:ext cx="546712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2023 г. в РРГТС внесено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(5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ЦУ РТН + 8 ЦА РТН)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2024 г. в РРГТС внесено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88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ЦУ РТН + 1 ЦА РТН)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2025 г. в РРГТС внесено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134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(127 ЦУ РТН + 7 ЦА РТН)</a:t>
            </a:r>
          </a:p>
          <a:p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в Центральное управление Ростехнадзора в 2025 году поступило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заявлений на утверждение ДБ, из них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134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запроса о предоставлении документов, оформленных надлежащим образом.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0">
            <a:extLst>
              <a:ext uri="{FF2B5EF4-FFF2-40B4-BE49-F238E27FC236}">
                <a16:creationId xmlns:a16="http://schemas.microsoft.com/office/drawing/2014/main" id="{EA02AB62-464C-3542-F70B-C9B638DB875A}"/>
              </a:ext>
            </a:extLst>
          </p:cNvPr>
          <p:cNvSpPr txBox="1"/>
          <p:nvPr/>
        </p:nvSpPr>
        <p:spPr>
          <a:xfrm>
            <a:off x="4832212" y="4574933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20">
            <a:extLst>
              <a:ext uri="{FF2B5EF4-FFF2-40B4-BE49-F238E27FC236}">
                <a16:creationId xmlns:a16="http://schemas.microsoft.com/office/drawing/2014/main" id="{EA02AB62-464C-3542-F70B-C9B638DB875A}"/>
              </a:ext>
            </a:extLst>
          </p:cNvPr>
          <p:cNvSpPr txBox="1"/>
          <p:nvPr/>
        </p:nvSpPr>
        <p:spPr>
          <a:xfrm>
            <a:off x="4185881" y="1718946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127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894312"/>
      </p:ext>
    </p:extLst>
  </p:cSld>
  <p:clrMapOvr>
    <a:masterClrMapping/>
  </p:clrMapOvr>
  <p:transition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970336"/>
            <a:ext cx="12192001" cy="5887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1"/>
            <a:endParaRPr lang="ru-RU" dirty="0"/>
          </a:p>
          <a:p>
            <a:pPr lvl="1"/>
            <a:endParaRPr lang="ru-RU" dirty="0"/>
          </a:p>
          <a:p>
            <a:pPr marL="401850" lvl="1" indent="-342900"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Ненадлежащее заполнение заявления об утверждении декларации безопасности ГТС;</a:t>
            </a:r>
          </a:p>
          <a:p>
            <a:pPr marL="401850" lvl="1" indent="-342900">
              <a:buFont typeface="Wingdings" panose="05000000000000000000" pitchFamily="2" charset="2"/>
              <a:buChar char="§"/>
            </a:pPr>
            <a:endParaRPr lang="ru-RU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1850" lvl="1" indent="-342900"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Неверный порядок предоставления экспертизы декларации безопасности ГТС;</a:t>
            </a:r>
          </a:p>
          <a:p>
            <a:pPr marL="401850" lvl="1" indent="-342900">
              <a:buFont typeface="Wingdings" panose="05000000000000000000" pitchFamily="2" charset="2"/>
              <a:buChar char="Ø"/>
            </a:pPr>
            <a:endParaRPr lang="ru-RU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1850" lvl="1" indent="-342900"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размера максимального вреда при аварии на ГТС разработан не в соответствии </a:t>
            </a:r>
            <a:br>
              <a:rPr lang="en-US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действующей методикой;</a:t>
            </a:r>
          </a:p>
          <a:p>
            <a:pPr marL="401850" lvl="1" indent="-342900">
              <a:buFont typeface="Wingdings" panose="05000000000000000000" pitchFamily="2" charset="2"/>
              <a:buChar char="Ø"/>
            </a:pPr>
            <a:endParaRPr lang="ru-RU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1850" lvl="1" indent="-342900"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Отсутствуют или не определены количественные значения характеристик ГТС </a:t>
            </a:r>
            <a:br>
              <a:rPr lang="en-US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водохранилища (НПУ, ФПУ, пропускная способность и т.д.);</a:t>
            </a:r>
          </a:p>
          <a:p>
            <a:pPr marL="401850" lvl="1" indent="-342900">
              <a:buFont typeface="Wingdings" panose="05000000000000000000" pitchFamily="2" charset="2"/>
              <a:buChar char="Ø"/>
            </a:pPr>
            <a:endParaRPr lang="ru-RU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1850" lvl="1" indent="-342900"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определены текущие качественные и количественные критерии безопасности ГТС;</a:t>
            </a:r>
          </a:p>
          <a:p>
            <a:pPr marL="401850" lvl="1" indent="-342900">
              <a:buFont typeface="Wingdings" panose="05000000000000000000" pitchFamily="2" charset="2"/>
              <a:buChar char="Ø"/>
            </a:pPr>
            <a:endParaRPr lang="ru-RU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1850" lvl="1" indent="-342900"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несоответствий показателей и значений декларации безопасности ГТС </a:t>
            </a:r>
            <a:br>
              <a:rPr lang="en-US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приложениями (критерии безопасности, акт регулярного обследования);</a:t>
            </a:r>
          </a:p>
          <a:p>
            <a:pPr marL="401850" lvl="1" indent="-342900">
              <a:buFont typeface="Wingdings" panose="05000000000000000000" pitchFamily="2" charset="2"/>
              <a:buChar char="Ø"/>
            </a:pPr>
            <a:endParaRPr lang="ru-RU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1850" lvl="1" indent="-342900"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неполного комплекта документов.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2"/>
            <a:ext cx="3790951" cy="98107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981075"/>
            <a:ext cx="12192000" cy="5876925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3790952" y="130211"/>
            <a:ext cx="8400256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300" b="1" dirty="0">
                <a:latin typeface="Times New Roman" panose="02020603050405020304" pitchFamily="18" charset="0"/>
              </a:rPr>
              <a:t>Основные ошибки при разработке и подаче на утверждение </a:t>
            </a:r>
            <a:br>
              <a:rPr lang="ru-RU" altLang="ru-RU" sz="2300" b="1" dirty="0">
                <a:latin typeface="Times New Roman" panose="02020603050405020304" pitchFamily="18" charset="0"/>
              </a:rPr>
            </a:br>
            <a:r>
              <a:rPr lang="ru-RU" altLang="ru-RU" sz="2300" b="1" dirty="0">
                <a:latin typeface="Times New Roman" panose="02020603050405020304" pitchFamily="18" charset="0"/>
              </a:rPr>
              <a:t>Декларации безопасности ГТС</a:t>
            </a: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62523" y="3405739"/>
            <a:ext cx="12192000" cy="50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36481" tIns="68240" rIns="136481" bIns="6824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61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20" name="TextBox 11"/>
          <p:cNvSpPr txBox="1">
            <a:spLocks noChangeArrowheads="1"/>
          </p:cNvSpPr>
          <p:nvPr/>
        </p:nvSpPr>
        <p:spPr bwMode="auto">
          <a:xfrm>
            <a:off x="3263837" y="620874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ru-RU" sz="20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14</a:t>
            </a:r>
            <a:endParaRPr lang="ru-RU" altLang="ru-RU" sz="2000" b="1" dirty="0">
              <a:solidFill>
                <a:schemeClr val="accent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079958"/>
      </p:ext>
    </p:extLst>
  </p:cSld>
  <p:clrMapOvr>
    <a:masterClrMapping/>
  </p:clrMapOvr>
  <p:transition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981075"/>
            <a:ext cx="12191208" cy="58769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2"/>
            <a:ext cx="3790951" cy="98107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981075"/>
            <a:ext cx="12192000" cy="5876925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3790952" y="279404"/>
            <a:ext cx="840025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Бесхозяйные гидротехнические сооружения</a:t>
            </a: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62523" y="3405739"/>
            <a:ext cx="12192000" cy="50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36481" tIns="68240" rIns="136481" bIns="6824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61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>
            <a:off x="3251608" y="623372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1</a:t>
            </a:r>
            <a:r>
              <a:rPr lang="en-US" altLang="ru-RU" sz="2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5</a:t>
            </a:r>
            <a:endParaRPr lang="ru-RU" altLang="ru-RU" sz="2000" b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41169"/>
            <a:ext cx="6094418" cy="29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452" y="981066"/>
            <a:ext cx="6095208" cy="2927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694A83-E9FC-48CF-8F5A-39F08E5650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890731"/>
            <a:ext cx="6128605" cy="30669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B767950-722B-8798-EE8E-5E9B7FF3F2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220" y="3911970"/>
            <a:ext cx="6109704" cy="306699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Рукописный ввод 9">
                <a:extLst>
                  <a:ext uri="{FF2B5EF4-FFF2-40B4-BE49-F238E27FC236}">
                    <a16:creationId xmlns:a16="http://schemas.microsoft.com/office/drawing/2014/main" id="{09FEA691-27DC-0C01-64F1-33C099509E18}"/>
                  </a:ext>
                </a:extLst>
              </p14:cNvPr>
              <p14:cNvContentPartPr/>
              <p14:nvPr/>
            </p14:nvContentPartPr>
            <p14:xfrm>
              <a:off x="6095532" y="987488"/>
              <a:ext cx="21600" cy="5991480"/>
            </p14:xfrm>
          </p:contentPart>
        </mc:Choice>
        <mc:Fallback xmlns="">
          <p:pic>
            <p:nvPicPr>
              <p:cNvPr id="10" name="Рукописный ввод 9">
                <a:extLst>
                  <a:ext uri="{FF2B5EF4-FFF2-40B4-BE49-F238E27FC236}">
                    <a16:creationId xmlns:a16="http://schemas.microsoft.com/office/drawing/2014/main" id="{09FEA691-27DC-0C01-64F1-33C099509E1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089412" y="981368"/>
                <a:ext cx="33840" cy="600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2" name="Рукописный ввод 11">
                <a:extLst>
                  <a:ext uri="{FF2B5EF4-FFF2-40B4-BE49-F238E27FC236}">
                    <a16:creationId xmlns:a16="http://schemas.microsoft.com/office/drawing/2014/main" id="{2AEE7387-A0D0-1EE5-62DA-01D319A7CACB}"/>
                  </a:ext>
                </a:extLst>
              </p14:cNvPr>
              <p14:cNvContentPartPr/>
              <p14:nvPr/>
            </p14:nvContentPartPr>
            <p14:xfrm>
              <a:off x="10452" y="3888368"/>
              <a:ext cx="12181680" cy="10800"/>
            </p14:xfrm>
          </p:contentPart>
        </mc:Choice>
        <mc:Fallback xmlns="">
          <p:pic>
            <p:nvPicPr>
              <p:cNvPr id="12" name="Рукописный ввод 11">
                <a:extLst>
                  <a:ext uri="{FF2B5EF4-FFF2-40B4-BE49-F238E27FC236}">
                    <a16:creationId xmlns:a16="http://schemas.microsoft.com/office/drawing/2014/main" id="{2AEE7387-A0D0-1EE5-62DA-01D319A7CAC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332" y="3882248"/>
                <a:ext cx="12193920" cy="2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7" name="Рукописный ввод 16">
                <a:extLst>
                  <a:ext uri="{FF2B5EF4-FFF2-40B4-BE49-F238E27FC236}">
                    <a16:creationId xmlns:a16="http://schemas.microsoft.com/office/drawing/2014/main" id="{A6E4D468-F058-5D8D-4CA9-4CD600DB4510}"/>
                  </a:ext>
                </a:extLst>
              </p14:cNvPr>
              <p14:cNvContentPartPr/>
              <p14:nvPr/>
            </p14:nvContentPartPr>
            <p14:xfrm flipV="1">
              <a:off x="10452" y="931329"/>
              <a:ext cx="6075000" cy="45719"/>
            </p14:xfrm>
          </p:contentPart>
        </mc:Choice>
        <mc:Fallback xmlns="">
          <p:pic>
            <p:nvPicPr>
              <p:cNvPr id="17" name="Рукописный ввод 16">
                <a:extLst>
                  <a:ext uri="{FF2B5EF4-FFF2-40B4-BE49-F238E27FC236}">
                    <a16:creationId xmlns:a16="http://schemas.microsoft.com/office/drawing/2014/main" id="{A6E4D468-F058-5D8D-4CA9-4CD600DB4510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 flipV="1">
                <a:off x="4332" y="925061"/>
                <a:ext cx="6087240" cy="5825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id="{59430AF8-A57E-0A33-262B-092424BD5DB7}"/>
                  </a:ext>
                </a:extLst>
              </p14:cNvPr>
              <p14:cNvContentPartPr/>
              <p14:nvPr/>
            </p14:nvContentPartPr>
            <p14:xfrm>
              <a:off x="10452" y="987488"/>
              <a:ext cx="10440" cy="598104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59430AF8-A57E-0A33-262B-092424BD5DB7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332" y="981368"/>
                <a:ext cx="22680" cy="599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2" name="Рукописный ввод 21">
                <a:extLst>
                  <a:ext uri="{FF2B5EF4-FFF2-40B4-BE49-F238E27FC236}">
                    <a16:creationId xmlns:a16="http://schemas.microsoft.com/office/drawing/2014/main" id="{ADDCC31D-0324-56C1-D1B6-935AA860D960}"/>
                  </a:ext>
                </a:extLst>
              </p14:cNvPr>
              <p14:cNvContentPartPr/>
              <p14:nvPr/>
            </p14:nvContentPartPr>
            <p14:xfrm>
              <a:off x="-348" y="6968168"/>
              <a:ext cx="12171240" cy="10800"/>
            </p14:xfrm>
          </p:contentPart>
        </mc:Choice>
        <mc:Fallback xmlns="">
          <p:pic>
            <p:nvPicPr>
              <p:cNvPr id="22" name="Рукописный ввод 21">
                <a:extLst>
                  <a:ext uri="{FF2B5EF4-FFF2-40B4-BE49-F238E27FC236}">
                    <a16:creationId xmlns:a16="http://schemas.microsoft.com/office/drawing/2014/main" id="{ADDCC31D-0324-56C1-D1B6-935AA860D960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-6468" y="6962048"/>
                <a:ext cx="12183480" cy="2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4" name="Рукописный ввод 23">
                <a:extLst>
                  <a:ext uri="{FF2B5EF4-FFF2-40B4-BE49-F238E27FC236}">
                    <a16:creationId xmlns:a16="http://schemas.microsoft.com/office/drawing/2014/main" id="{0CB751C3-0E35-BC0D-4599-5A32E1572565}"/>
                  </a:ext>
                </a:extLst>
              </p14:cNvPr>
              <p14:cNvContentPartPr/>
              <p14:nvPr/>
            </p14:nvContentPartPr>
            <p14:xfrm>
              <a:off x="12180972" y="955808"/>
              <a:ext cx="11160" cy="6023160"/>
            </p14:xfrm>
          </p:contentPart>
        </mc:Choice>
        <mc:Fallback xmlns="">
          <p:pic>
            <p:nvPicPr>
              <p:cNvPr id="24" name="Рукописный ввод 23">
                <a:extLst>
                  <a:ext uri="{FF2B5EF4-FFF2-40B4-BE49-F238E27FC236}">
                    <a16:creationId xmlns:a16="http://schemas.microsoft.com/office/drawing/2014/main" id="{0CB751C3-0E35-BC0D-4599-5A32E1572565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2174852" y="949688"/>
                <a:ext cx="23400" cy="603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6" name="Рукописный ввод 25">
                <a:extLst>
                  <a:ext uri="{FF2B5EF4-FFF2-40B4-BE49-F238E27FC236}">
                    <a16:creationId xmlns:a16="http://schemas.microsoft.com/office/drawing/2014/main" id="{42450BE9-78A7-9253-B659-72E1DF274713}"/>
                  </a:ext>
                </a:extLst>
              </p14:cNvPr>
              <p14:cNvContentPartPr/>
              <p14:nvPr/>
            </p14:nvContentPartPr>
            <p14:xfrm>
              <a:off x="6105972" y="966608"/>
              <a:ext cx="6086160" cy="10800"/>
            </p14:xfrm>
          </p:contentPart>
        </mc:Choice>
        <mc:Fallback xmlns="">
          <p:pic>
            <p:nvPicPr>
              <p:cNvPr id="26" name="Рукописный ввод 25">
                <a:extLst>
                  <a:ext uri="{FF2B5EF4-FFF2-40B4-BE49-F238E27FC236}">
                    <a16:creationId xmlns:a16="http://schemas.microsoft.com/office/drawing/2014/main" id="{42450BE9-78A7-9253-B659-72E1DF274713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099852" y="960488"/>
                <a:ext cx="6098400" cy="2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9" name="Рукописный ввод 28">
                <a:extLst>
                  <a:ext uri="{FF2B5EF4-FFF2-40B4-BE49-F238E27FC236}">
                    <a16:creationId xmlns:a16="http://schemas.microsoft.com/office/drawing/2014/main" id="{0F68299E-D7CB-3A61-2AFA-C96D09530DA6}"/>
                  </a:ext>
                </a:extLst>
              </p14:cNvPr>
              <p14:cNvContentPartPr/>
              <p14:nvPr/>
            </p14:nvContentPartPr>
            <p14:xfrm>
              <a:off x="-1135428" y="5475608"/>
              <a:ext cx="360" cy="360"/>
            </p14:xfrm>
          </p:contentPart>
        </mc:Choice>
        <mc:Fallback xmlns="">
          <p:pic>
            <p:nvPicPr>
              <p:cNvPr id="29" name="Рукописный ввод 28">
                <a:extLst>
                  <a:ext uri="{FF2B5EF4-FFF2-40B4-BE49-F238E27FC236}">
                    <a16:creationId xmlns:a16="http://schemas.microsoft.com/office/drawing/2014/main" id="{0F68299E-D7CB-3A61-2AFA-C96D09530DA6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-1153068" y="5457968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0" name="Рукописный ввод 29">
                <a:extLst>
                  <a:ext uri="{FF2B5EF4-FFF2-40B4-BE49-F238E27FC236}">
                    <a16:creationId xmlns:a16="http://schemas.microsoft.com/office/drawing/2014/main" id="{03EB48B6-C414-2989-E30E-756A09F8300B}"/>
                  </a:ext>
                </a:extLst>
              </p14:cNvPr>
              <p14:cNvContentPartPr/>
              <p14:nvPr/>
            </p14:nvContentPartPr>
            <p14:xfrm>
              <a:off x="-1135428" y="5475608"/>
              <a:ext cx="360" cy="360"/>
            </p14:xfrm>
          </p:contentPart>
        </mc:Choice>
        <mc:Fallback xmlns="">
          <p:pic>
            <p:nvPicPr>
              <p:cNvPr id="30" name="Рукописный ввод 29">
                <a:extLst>
                  <a:ext uri="{FF2B5EF4-FFF2-40B4-BE49-F238E27FC236}">
                    <a16:creationId xmlns:a16="http://schemas.microsoft.com/office/drawing/2014/main" id="{03EB48B6-C414-2989-E30E-756A09F8300B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-1153068" y="5457968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31" name="Рукописный ввод 30">
                <a:extLst>
                  <a:ext uri="{FF2B5EF4-FFF2-40B4-BE49-F238E27FC236}">
                    <a16:creationId xmlns:a16="http://schemas.microsoft.com/office/drawing/2014/main" id="{36186F86-53D2-68C8-8A9B-36B023806114}"/>
                  </a:ext>
                </a:extLst>
              </p14:cNvPr>
              <p14:cNvContentPartPr/>
              <p14:nvPr/>
            </p14:nvContentPartPr>
            <p14:xfrm>
              <a:off x="-1135428" y="5475608"/>
              <a:ext cx="360" cy="360"/>
            </p14:xfrm>
          </p:contentPart>
        </mc:Choice>
        <mc:Fallback xmlns="">
          <p:pic>
            <p:nvPicPr>
              <p:cNvPr id="31" name="Рукописный ввод 30">
                <a:extLst>
                  <a:ext uri="{FF2B5EF4-FFF2-40B4-BE49-F238E27FC236}">
                    <a16:creationId xmlns:a16="http://schemas.microsoft.com/office/drawing/2014/main" id="{36186F86-53D2-68C8-8A9B-36B023806114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-1153068" y="5457968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93027251"/>
      </p:ext>
    </p:extLst>
  </p:cSld>
  <p:clrMapOvr>
    <a:masterClrMapping/>
  </p:clrMapOvr>
  <p:transition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2"/>
            <a:ext cx="3790951" cy="98107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981075"/>
            <a:ext cx="12192000" cy="5876925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3790952" y="144838"/>
            <a:ext cx="84002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Количество бесхозяйных гидротехнических сооружений в разрезе </a:t>
            </a:r>
            <a:br>
              <a:rPr lang="ru-RU" altLang="ru-RU" sz="2000" b="1" dirty="0">
                <a:latin typeface="Times New Roman" panose="02020603050405020304" pitchFamily="18" charset="0"/>
              </a:rPr>
            </a:br>
            <a:r>
              <a:rPr lang="ru-RU" altLang="ru-RU" sz="2000" b="1" dirty="0">
                <a:latin typeface="Times New Roman" panose="02020603050405020304" pitchFamily="18" charset="0"/>
              </a:rPr>
              <a:t>202</a:t>
            </a:r>
            <a:r>
              <a:rPr lang="en-US" altLang="ru-RU" sz="2000" b="1" dirty="0">
                <a:latin typeface="Times New Roman" panose="02020603050405020304" pitchFamily="18" charset="0"/>
              </a:rPr>
              <a:t>1</a:t>
            </a:r>
            <a:r>
              <a:rPr lang="ru-RU" altLang="ru-RU" sz="2000" b="1" dirty="0">
                <a:latin typeface="Times New Roman" panose="02020603050405020304" pitchFamily="18" charset="0"/>
              </a:rPr>
              <a:t> – </a:t>
            </a:r>
            <a:r>
              <a:rPr lang="en-US" altLang="ru-RU" sz="2000" b="1" dirty="0">
                <a:latin typeface="Times New Roman" panose="02020603050405020304" pitchFamily="18" charset="0"/>
              </a:rPr>
              <a:t>I </a:t>
            </a:r>
            <a:r>
              <a:rPr lang="ru-RU" altLang="ru-RU" sz="2000" b="1" dirty="0">
                <a:latin typeface="Times New Roman" panose="02020603050405020304" pitchFamily="18" charset="0"/>
              </a:rPr>
              <a:t>кв. 202</a:t>
            </a:r>
            <a:r>
              <a:rPr lang="en-US" altLang="ru-RU" sz="2000" b="1" dirty="0">
                <a:latin typeface="Times New Roman" panose="02020603050405020304" pitchFamily="18" charset="0"/>
              </a:rPr>
              <a:t>6</a:t>
            </a:r>
            <a:r>
              <a:rPr lang="ru-RU" altLang="ru-RU" sz="2000" b="1" dirty="0">
                <a:latin typeface="Times New Roman" panose="02020603050405020304" pitchFamily="18" charset="0"/>
              </a:rPr>
              <a:t> гг.</a:t>
            </a: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62523" y="3405739"/>
            <a:ext cx="12192000" cy="50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36481" tIns="68240" rIns="136481" bIns="6824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61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>
            <a:off x="3247212" y="620874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1</a:t>
            </a:r>
            <a:r>
              <a:rPr lang="en-US" altLang="ru-RU" sz="2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6</a:t>
            </a:r>
            <a:endParaRPr lang="ru-RU" altLang="ru-RU" sz="2000" b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990935"/>
            <a:ext cx="12192000" cy="59054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683389760"/>
              </p:ext>
            </p:extLst>
          </p:nvPr>
        </p:nvGraphicFramePr>
        <p:xfrm>
          <a:off x="104908" y="1030841"/>
          <a:ext cx="3686044" cy="2932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711848080"/>
              </p:ext>
            </p:extLst>
          </p:nvPr>
        </p:nvGraphicFramePr>
        <p:xfrm>
          <a:off x="4190454" y="1422399"/>
          <a:ext cx="3783921" cy="2540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2625836167"/>
              </p:ext>
            </p:extLst>
          </p:nvPr>
        </p:nvGraphicFramePr>
        <p:xfrm>
          <a:off x="8240166" y="1422399"/>
          <a:ext cx="3846926" cy="2540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:p14="http://schemas.microsoft.com/office/powerpoint/2010/main" val="3007309487"/>
              </p:ext>
            </p:extLst>
          </p:nvPr>
        </p:nvGraphicFramePr>
        <p:xfrm>
          <a:off x="104908" y="4143276"/>
          <a:ext cx="3686044" cy="2540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3789489876"/>
              </p:ext>
            </p:extLst>
          </p:nvPr>
        </p:nvGraphicFramePr>
        <p:xfrm>
          <a:off x="4252978" y="4143827"/>
          <a:ext cx="3686044" cy="2540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7" name="Диаграмма 26"/>
          <p:cNvGraphicFramePr/>
          <p:nvPr>
            <p:extLst>
              <p:ext uri="{D42A27DB-BD31-4B8C-83A1-F6EECF244321}">
                <p14:modId xmlns:p14="http://schemas.microsoft.com/office/powerpoint/2010/main" val="2265353916"/>
              </p:ext>
            </p:extLst>
          </p:nvPr>
        </p:nvGraphicFramePr>
        <p:xfrm>
          <a:off x="8211136" y="4129313"/>
          <a:ext cx="3686044" cy="2540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1354893529"/>
      </p:ext>
    </p:extLst>
  </p:cSld>
  <p:clrMapOvr>
    <a:masterClrMapping/>
  </p:clrMapOvr>
  <p:transition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2"/>
            <a:ext cx="3790951" cy="98107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981075"/>
            <a:ext cx="12192000" cy="5876925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3791745" y="113043"/>
            <a:ext cx="84002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Общая динамика снижения количества бесхозяйных гидротехнических сооружений с 2017 года</a:t>
            </a: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62523" y="3405739"/>
            <a:ext cx="12192000" cy="50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36481" tIns="68240" rIns="136481" bIns="6824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61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>
            <a:off x="3263837" y="620874"/>
            <a:ext cx="72586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1</a:t>
            </a:r>
            <a:r>
              <a:rPr lang="en-US" altLang="ru-RU" sz="2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7</a:t>
            </a:r>
            <a:endParaRPr lang="ru-RU" altLang="ru-RU" sz="2000" b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algn="ctr"/>
            <a:endParaRPr lang="ru-RU" altLang="ru-RU" sz="2000" b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-1" y="970337"/>
            <a:ext cx="12192000" cy="59054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2371731695"/>
              </p:ext>
            </p:extLst>
          </p:nvPr>
        </p:nvGraphicFramePr>
        <p:xfrm>
          <a:off x="329609" y="981075"/>
          <a:ext cx="11632019" cy="5654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2" name="Прямая со стрелкой 11"/>
          <p:cNvCxnSpPr>
            <a:cxnSpLocks/>
          </p:cNvCxnSpPr>
          <p:nvPr/>
        </p:nvCxnSpPr>
        <p:spPr>
          <a:xfrm>
            <a:off x="1895476" y="2056102"/>
            <a:ext cx="9191624" cy="332767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TextBox 1"/>
          <p:cNvSpPr txBox="1"/>
          <p:nvPr/>
        </p:nvSpPr>
        <p:spPr>
          <a:xfrm rot="1204496">
            <a:off x="5800285" y="2913843"/>
            <a:ext cx="1046207" cy="404513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9316937"/>
      </p:ext>
    </p:extLst>
  </p:cSld>
  <p:clrMapOvr>
    <a:masterClrMapping/>
  </p:clrMapOvr>
  <p:transition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2"/>
            <a:ext cx="3790951" cy="98107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981075"/>
            <a:ext cx="12192000" cy="5876925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62523" y="3405739"/>
            <a:ext cx="12192000" cy="50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36481" tIns="68240" rIns="136481" bIns="6824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61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>
            <a:off x="3263837" y="620874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ru-RU" sz="2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18</a:t>
            </a:r>
            <a:endParaRPr lang="ru-RU" altLang="ru-RU" sz="2000" b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-1" y="941169"/>
            <a:ext cx="12192001" cy="59054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90952" y="240629"/>
            <a:ext cx="8401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Индикаторы риска нарушений обязательных требований</a:t>
            </a:r>
          </a:p>
        </p:txBody>
      </p:sp>
      <p:sp>
        <p:nvSpPr>
          <p:cNvPr id="3" name="Овал 2"/>
          <p:cNvSpPr/>
          <p:nvPr/>
        </p:nvSpPr>
        <p:spPr>
          <a:xfrm>
            <a:off x="4944845" y="1637917"/>
            <a:ext cx="600075" cy="6000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4944845" y="2783855"/>
            <a:ext cx="600075" cy="6000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063908" y="1633513"/>
            <a:ext cx="361950" cy="604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63906" y="2781058"/>
            <a:ext cx="361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6363" y="1313343"/>
            <a:ext cx="6135111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Превышение по трем или более критериям безопасности гидротехнического сооружения предельных значений количественных показателей состояния гидротехнического сооружения, соответствующих допустимому уровню риска аварии гидротехнического сооружения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5955" y="2391394"/>
            <a:ext cx="6135111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Превышения в течение более 30 дней подряд нормального подпорного уровня, установленного проектной документацией,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величину более тридцати процентов расстояния между нормальным подпорным уровнем и форсированным подпорным уровнем 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водохранилищах образованными гидротехническими сооружениями. 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 основании данных из открытых источников)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65955" y="3893876"/>
            <a:ext cx="6135111" cy="116955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just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400" dirty="0"/>
              <a:t>Выявление должностным лицом Ростехнадзора факта понижения уровня воды в водохранилище, образованном гидротехническим сооружением III или IV класса, на величину более 90 процентов расстояния между нормальным подпорным уровнем и уровнем мертвого объема, установленными проектной документацией для данного гидротехнического сооружения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63906" y="4281137"/>
            <a:ext cx="361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3" name="Овал 22"/>
          <p:cNvSpPr/>
          <p:nvPr/>
        </p:nvSpPr>
        <p:spPr>
          <a:xfrm>
            <a:off x="4948187" y="4273265"/>
            <a:ext cx="600075" cy="6000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4930505" y="5684808"/>
            <a:ext cx="600075" cy="6000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5033256" y="5684808"/>
            <a:ext cx="361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65955" y="5207903"/>
            <a:ext cx="6135111" cy="160043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just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400" dirty="0"/>
              <a:t>Выявление должностным лицом Ростехнадзора факта смены эксплуатирующей гидротехническое сооружение организации </a:t>
            </a:r>
            <a:br>
              <a:rPr lang="ru-RU" sz="1400" dirty="0"/>
            </a:br>
            <a:r>
              <a:rPr lang="ru-RU" sz="1400" dirty="0"/>
              <a:t>и не поступление от новой эксплуатирующей гидротехническое сооружение организации в Ростехнадзор либо его территориальный орган заявления    </a:t>
            </a:r>
            <a:br>
              <a:rPr lang="ru-RU" sz="1400" dirty="0"/>
            </a:br>
            <a:r>
              <a:rPr lang="ru-RU" sz="1400" dirty="0"/>
              <a:t>о проведении преддекларационного обследования гидротехнического сооружения в течение трех месяцев с даты смены эксплуатирующей гидротехническое сооружение организации.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57" y="1140279"/>
            <a:ext cx="3861735" cy="554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232060"/>
      </p:ext>
    </p:extLst>
  </p:cSld>
  <p:clrMapOvr>
    <a:masterClrMapping/>
  </p:clrMapOvr>
  <p:transition>
    <p:wedg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2"/>
            <a:ext cx="3790951" cy="98107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981075"/>
            <a:ext cx="12192000" cy="5876925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3790951" y="136595"/>
            <a:ext cx="840104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рекомендации по предупреждению техногенных аварий 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внешних воздействий на ГТС</a:t>
            </a:r>
            <a:endParaRPr lang="ru-RU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62523" y="3405739"/>
            <a:ext cx="12192000" cy="50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36481" tIns="68240" rIns="136481" bIns="6824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61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>
            <a:off x="3263837" y="620874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ru-RU" sz="2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19</a:t>
            </a:r>
            <a:endParaRPr lang="ru-RU" altLang="ru-RU" sz="2000" b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-2" y="981074"/>
            <a:ext cx="12192001" cy="58769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 внимание на необходимость усиления контроля за функционированием служб 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мониторинга ГТС, соблюдением установленных требований по обеспечению безопасности ГТС;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 организацию и выполнение работ на ГТС своими силами или силами сторонних организации, только лицами, удовлетворяющими соответствующим квалификационным требованиям, аттестованным в области безопасности ГТС в установленном порядке строго в соответствии с нормативными правовыми актами, устанавливающими требования обеспечения безопасности ГТС;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разработку и дополнение Планов действий по предупреждению и ликвидации ЧС 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природного и техногенного характера;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разработку и дополнение Планов локализации (ликвидации) аварийных ситуаций на ГТС;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и уточнить (при необходимости) требования технических регламентов по эксплуатации оборудования на случай необходимости экстренного (аварийного) останова или вывода 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нормального режима эксплуатации;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 проверять и тестировать работоспособность технических средств телефонной и радиосвязи, средств аварийной, противопожарной сигнализации и противоаварийной защиты, средств телемеханики; 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Организовывать, при необходимости, дежурства специалистов во внеурочное время.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3846351"/>
      </p:ext>
    </p:extLst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endParaRPr lang="ru-RU" sz="2400" dirty="0"/>
          </a:p>
        </p:txBody>
      </p:sp>
      <p:pic>
        <p:nvPicPr>
          <p:cNvPr id="29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30163" y="3533776"/>
            <a:ext cx="12192000" cy="472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02361" tIns="51180" rIns="102361" bIns="5118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981076"/>
            <a:ext cx="12192000" cy="587692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" y="1"/>
            <a:ext cx="3790951" cy="981075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0" y="981076"/>
            <a:ext cx="12192000" cy="5876925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endParaRPr lang="ru-RU" sz="2400" dirty="0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566" y="1181147"/>
            <a:ext cx="6303777" cy="417054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34" name="TextBox 33"/>
          <p:cNvSpPr txBox="1"/>
          <p:nvPr/>
        </p:nvSpPr>
        <p:spPr>
          <a:xfrm>
            <a:off x="3307920" y="5219070"/>
            <a:ext cx="2752008" cy="783193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 algn="ctr"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2000" dirty="0"/>
              <a:t>Владимирская область</a:t>
            </a:r>
          </a:p>
          <a:p>
            <a:r>
              <a:rPr lang="ru-RU" sz="2000" dirty="0"/>
              <a:t>(116) </a:t>
            </a:r>
            <a:r>
              <a:rPr lang="ru-RU" sz="2000" dirty="0">
                <a:solidFill>
                  <a:srgbClr val="C00000"/>
                </a:solidFill>
              </a:rPr>
              <a:t>(19)</a:t>
            </a:r>
          </a:p>
        </p:txBody>
      </p:sp>
      <p:cxnSp>
        <p:nvCxnSpPr>
          <p:cNvPr id="35" name="Прямая со стрелкой 34"/>
          <p:cNvCxnSpPr/>
          <p:nvPr/>
        </p:nvCxnSpPr>
        <p:spPr>
          <a:xfrm flipH="1" flipV="1">
            <a:off x="6050026" y="4417074"/>
            <a:ext cx="9902" cy="946374"/>
          </a:xfrm>
          <a:prstGeom prst="straightConnector1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238576" y="3374035"/>
            <a:ext cx="2513861" cy="783193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 algn="ctr"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2000" dirty="0"/>
              <a:t>Московская область</a:t>
            </a:r>
          </a:p>
          <a:p>
            <a:r>
              <a:rPr lang="ru-RU" sz="2000" dirty="0"/>
              <a:t>(1296) </a:t>
            </a:r>
            <a:r>
              <a:rPr lang="ru-RU" sz="2000" dirty="0">
                <a:solidFill>
                  <a:srgbClr val="C00000"/>
                </a:solidFill>
              </a:rPr>
              <a:t>(38)</a:t>
            </a: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3545033" y="4166629"/>
            <a:ext cx="1577060" cy="0"/>
          </a:xfrm>
          <a:prstGeom prst="straightConnector1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281790" y="1441833"/>
            <a:ext cx="2350964" cy="783193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 algn="ctr"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2000" dirty="0"/>
              <a:t>Тверская область</a:t>
            </a:r>
          </a:p>
          <a:p>
            <a:r>
              <a:rPr lang="ru-RU" sz="2000" dirty="0"/>
              <a:t>(61) </a:t>
            </a:r>
            <a:r>
              <a:rPr lang="ru-RU" sz="2000" dirty="0">
                <a:solidFill>
                  <a:srgbClr val="C00000"/>
                </a:solidFill>
              </a:rPr>
              <a:t>(6)</a:t>
            </a:r>
          </a:p>
        </p:txBody>
      </p:sp>
      <p:cxnSp>
        <p:nvCxnSpPr>
          <p:cNvPr id="39" name="Прямая со стрелкой 38"/>
          <p:cNvCxnSpPr/>
          <p:nvPr/>
        </p:nvCxnSpPr>
        <p:spPr>
          <a:xfrm flipV="1">
            <a:off x="3486679" y="2229727"/>
            <a:ext cx="1834095" cy="2896"/>
          </a:xfrm>
          <a:prstGeom prst="straightConnector1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8651634" y="3119205"/>
            <a:ext cx="2639219" cy="783193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 algn="ctr"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2000" dirty="0"/>
              <a:t>Костромская область</a:t>
            </a:r>
          </a:p>
          <a:p>
            <a:r>
              <a:rPr lang="ru-RU" sz="2000" dirty="0"/>
              <a:t>(31) </a:t>
            </a:r>
            <a:r>
              <a:rPr lang="ru-RU" sz="2000" dirty="0">
                <a:solidFill>
                  <a:srgbClr val="C00000"/>
                </a:solidFill>
              </a:rPr>
              <a:t>(0)</a:t>
            </a:r>
          </a:p>
        </p:txBody>
      </p:sp>
      <p:cxnSp>
        <p:nvCxnSpPr>
          <p:cNvPr id="41" name="Прямая со стрелкой 40"/>
          <p:cNvCxnSpPr/>
          <p:nvPr/>
        </p:nvCxnSpPr>
        <p:spPr>
          <a:xfrm flipH="1">
            <a:off x="7742401" y="3910408"/>
            <a:ext cx="1028695" cy="3077"/>
          </a:xfrm>
          <a:prstGeom prst="straightConnector1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6834538" y="5065037"/>
            <a:ext cx="2548002" cy="783193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 algn="ctr"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2000" dirty="0"/>
              <a:t>Ивановская область</a:t>
            </a:r>
          </a:p>
          <a:p>
            <a:r>
              <a:rPr lang="ru-RU" sz="2000" dirty="0"/>
              <a:t>(62) </a:t>
            </a:r>
            <a:r>
              <a:rPr lang="ru-RU" sz="2000" dirty="0">
                <a:solidFill>
                  <a:srgbClr val="C00000"/>
                </a:solidFill>
              </a:rPr>
              <a:t>(1)</a:t>
            </a:r>
          </a:p>
        </p:txBody>
      </p:sp>
      <p:cxnSp>
        <p:nvCxnSpPr>
          <p:cNvPr id="43" name="Прямая со стрелкой 42"/>
          <p:cNvCxnSpPr/>
          <p:nvPr/>
        </p:nvCxnSpPr>
        <p:spPr>
          <a:xfrm flipH="1" flipV="1">
            <a:off x="6834537" y="4344301"/>
            <a:ext cx="1" cy="869527"/>
          </a:xfrm>
          <a:prstGeom prst="straightConnector1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6718439" y="1431236"/>
            <a:ext cx="2664102" cy="783193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 algn="ctr"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2000" dirty="0"/>
              <a:t>Ярославская область</a:t>
            </a:r>
          </a:p>
          <a:p>
            <a:r>
              <a:rPr lang="ru-RU" sz="2000" dirty="0"/>
              <a:t>(40) </a:t>
            </a:r>
            <a:r>
              <a:rPr lang="ru-RU" sz="2000" dirty="0">
                <a:solidFill>
                  <a:srgbClr val="C00000"/>
                </a:solidFill>
              </a:rPr>
              <a:t>(4)</a:t>
            </a:r>
          </a:p>
        </p:txBody>
      </p:sp>
      <p:cxnSp>
        <p:nvCxnSpPr>
          <p:cNvPr id="45" name="Прямая со стрелкой 44"/>
          <p:cNvCxnSpPr>
            <a:stCxn id="44" idx="1"/>
          </p:cNvCxnSpPr>
          <p:nvPr/>
        </p:nvCxnSpPr>
        <p:spPr>
          <a:xfrm>
            <a:off x="6718439" y="1822833"/>
            <a:ext cx="2745" cy="1260110"/>
          </a:xfrm>
          <a:prstGeom prst="straightConnector1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11"/>
          <p:cNvSpPr txBox="1">
            <a:spLocks noChangeArrowheads="1"/>
          </p:cNvSpPr>
          <p:nvPr/>
        </p:nvSpPr>
        <p:spPr bwMode="auto">
          <a:xfrm>
            <a:off x="3790952" y="125517"/>
            <a:ext cx="84002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Распределение гидротехнических сооружений по поднадзорным субъектам Российской Федерации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00601" y="5583128"/>
            <a:ext cx="2861576" cy="783193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8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FF7C8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 algn="ctr"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2000" dirty="0"/>
              <a:t>Всего ГТС: 1606 </a:t>
            </a:r>
            <a:r>
              <a:rPr lang="ru-RU" sz="2000" dirty="0">
                <a:solidFill>
                  <a:srgbClr val="C00000"/>
                </a:solidFill>
              </a:rPr>
              <a:t>Бесхозяйных ГТС: 68</a:t>
            </a:r>
          </a:p>
        </p:txBody>
      </p:sp>
      <p:sp>
        <p:nvSpPr>
          <p:cNvPr id="25" name="TextBox 6"/>
          <p:cNvSpPr txBox="1">
            <a:spLocks noChangeArrowheads="1"/>
          </p:cNvSpPr>
          <p:nvPr/>
        </p:nvSpPr>
        <p:spPr bwMode="auto">
          <a:xfrm>
            <a:off x="1103443" y="2876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28" name="TextBox 11"/>
          <p:cNvSpPr txBox="1">
            <a:spLocks noChangeArrowheads="1"/>
          </p:cNvSpPr>
          <p:nvPr/>
        </p:nvSpPr>
        <p:spPr bwMode="auto">
          <a:xfrm>
            <a:off x="3269822" y="607157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2905058"/>
      </p:ext>
    </p:extLst>
  </p:cSld>
  <p:clrMapOvr>
    <a:masterClrMapping/>
  </p:clrMapOvr>
  <p:transition>
    <p:wedg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3FB407DF-9F91-7DEA-62C2-B11943ECB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477F592-8C18-9AC0-57C0-12813FE7207C}"/>
              </a:ext>
            </a:extLst>
          </p:cNvPr>
          <p:cNvSpPr/>
          <p:nvPr/>
        </p:nvSpPr>
        <p:spPr>
          <a:xfrm>
            <a:off x="-1" y="1117668"/>
            <a:ext cx="12192000" cy="5740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D460ED7C-6E86-35B5-9619-FB9A15BA9DE0}"/>
              </a:ext>
            </a:extLst>
          </p:cNvPr>
          <p:cNvSpPr/>
          <p:nvPr/>
        </p:nvSpPr>
        <p:spPr>
          <a:xfrm>
            <a:off x="-3" y="1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pic>
        <p:nvPicPr>
          <p:cNvPr id="29" name="Рисунок 3">
            <a:extLst>
              <a:ext uri="{FF2B5EF4-FFF2-40B4-BE49-F238E27FC236}">
                <a16:creationId xmlns:a16="http://schemas.microsoft.com/office/drawing/2014/main" id="{08D13725-0D06-7F38-B313-694A9EFD11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3EC42A0-EAEC-8D1C-6F12-F4558628EC29}"/>
              </a:ext>
            </a:extLst>
          </p:cNvPr>
          <p:cNvSpPr/>
          <p:nvPr/>
        </p:nvSpPr>
        <p:spPr>
          <a:xfrm>
            <a:off x="0" y="981076"/>
            <a:ext cx="12192000" cy="587692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432BA0C8-776C-0FEB-6FFF-948C90F2096C}"/>
              </a:ext>
            </a:extLst>
          </p:cNvPr>
          <p:cNvSpPr/>
          <p:nvPr/>
        </p:nvSpPr>
        <p:spPr>
          <a:xfrm>
            <a:off x="1" y="1"/>
            <a:ext cx="3790951" cy="981075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103BDCF3-8F92-9ADF-F87D-2A26C27A960E}"/>
              </a:ext>
            </a:extLst>
          </p:cNvPr>
          <p:cNvSpPr/>
          <p:nvPr/>
        </p:nvSpPr>
        <p:spPr>
          <a:xfrm>
            <a:off x="0" y="1117670"/>
            <a:ext cx="12192000" cy="5740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2" name="TextBox 6">
            <a:extLst>
              <a:ext uri="{FF2B5EF4-FFF2-40B4-BE49-F238E27FC236}">
                <a16:creationId xmlns:a16="http://schemas.microsoft.com/office/drawing/2014/main" id="{46F21678-ABC7-D57A-7EEB-815CB75CB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3443" y="2876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27" name="TextBox 11">
            <a:extLst>
              <a:ext uri="{FF2B5EF4-FFF2-40B4-BE49-F238E27FC236}">
                <a16:creationId xmlns:a16="http://schemas.microsoft.com/office/drawing/2014/main" id="{2F08EF53-E2F1-51F1-7B71-E5B29E9779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0952" y="282280"/>
            <a:ext cx="84010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000" b="1" dirty="0">
                <a:latin typeface="Times New Roman" panose="02020603050405020304" pitchFamily="18" charset="0"/>
              </a:rPr>
              <a:t>Дашборд «Инцидент № 53 Паводки»</a:t>
            </a:r>
          </a:p>
        </p:txBody>
      </p:sp>
      <p:sp>
        <p:nvSpPr>
          <p:cNvPr id="16" name="AutoShape 18" descr="Купить герб Российской Федерации на белом фоне на пластике">
            <a:extLst>
              <a:ext uri="{FF2B5EF4-FFF2-40B4-BE49-F238E27FC236}">
                <a16:creationId xmlns:a16="http://schemas.microsoft.com/office/drawing/2014/main" id="{5B29B8C1-D098-9C67-5384-8BDFDC20E4F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CCA03E-0BCF-84FA-496B-214D683464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964"/>
            <a:ext cx="12191997" cy="5867036"/>
          </a:xfrm>
          <a:prstGeom prst="rect">
            <a:avLst/>
          </a:prstGeom>
        </p:spPr>
      </p:pic>
      <p:sp>
        <p:nvSpPr>
          <p:cNvPr id="5" name="TextBox 11">
            <a:extLst>
              <a:ext uri="{FF2B5EF4-FFF2-40B4-BE49-F238E27FC236}">
                <a16:creationId xmlns:a16="http://schemas.microsoft.com/office/drawing/2014/main" id="{E9E20299-0025-F031-4388-69538AAEE9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3727" y="618926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2</a:t>
            </a:r>
            <a:r>
              <a:rPr lang="en-US" altLang="ru-RU" sz="20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0</a:t>
            </a:r>
            <a:endParaRPr lang="ru-RU" altLang="ru-RU" sz="2000" b="1" dirty="0">
              <a:solidFill>
                <a:schemeClr val="accent1"/>
              </a:solidFill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Рукописный ввод 7">
                <a:extLst>
                  <a:ext uri="{FF2B5EF4-FFF2-40B4-BE49-F238E27FC236}">
                    <a16:creationId xmlns:a16="http://schemas.microsoft.com/office/drawing/2014/main" id="{7166D276-7609-9AF3-1726-92669DF2AA38}"/>
                  </a:ext>
                </a:extLst>
              </p14:cNvPr>
              <p14:cNvContentPartPr/>
              <p14:nvPr/>
            </p14:nvContentPartPr>
            <p14:xfrm>
              <a:off x="3984852" y="3891054"/>
              <a:ext cx="356040" cy="356040"/>
            </p14:xfrm>
          </p:contentPart>
        </mc:Choice>
        <mc:Fallback xmlns="">
          <p:pic>
            <p:nvPicPr>
              <p:cNvPr id="8" name="Рукописный ввод 7">
                <a:extLst>
                  <a:ext uri="{FF2B5EF4-FFF2-40B4-BE49-F238E27FC236}">
                    <a16:creationId xmlns:a16="http://schemas.microsoft.com/office/drawing/2014/main" id="{7166D276-7609-9AF3-1726-92669DF2AA3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978732" y="3884934"/>
                <a:ext cx="368280" cy="368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84177038"/>
      </p:ext>
    </p:extLst>
  </p:cSld>
  <p:clrMapOvr>
    <a:masterClrMapping/>
  </p:clrMapOvr>
  <p:transition>
    <p:wedg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Прямоугольник 48"/>
          <p:cNvSpPr/>
          <p:nvPr/>
        </p:nvSpPr>
        <p:spPr>
          <a:xfrm>
            <a:off x="0" y="961121"/>
            <a:ext cx="12176401" cy="59054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3503867" y="4939343"/>
            <a:ext cx="7415733" cy="77258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3457423" y="4023852"/>
            <a:ext cx="7407200" cy="74603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3430500" y="2934281"/>
            <a:ext cx="7457806" cy="97954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3438122" y="2175110"/>
            <a:ext cx="7450185" cy="6261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438121" y="1256319"/>
            <a:ext cx="7450185" cy="76548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pic>
        <p:nvPicPr>
          <p:cNvPr id="29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0" y="981076"/>
            <a:ext cx="12192000" cy="587692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" y="1"/>
            <a:ext cx="3790951" cy="981075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2" name="TextBox 6"/>
          <p:cNvSpPr txBox="1">
            <a:spLocks noChangeArrowheads="1"/>
          </p:cNvSpPr>
          <p:nvPr/>
        </p:nvSpPr>
        <p:spPr bwMode="auto">
          <a:xfrm>
            <a:off x="1103443" y="2876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28" name="TextBox 11"/>
          <p:cNvSpPr txBox="1">
            <a:spLocks noChangeArrowheads="1"/>
          </p:cNvSpPr>
          <p:nvPr/>
        </p:nvSpPr>
        <p:spPr bwMode="auto">
          <a:xfrm>
            <a:off x="1198327" y="5164397"/>
            <a:ext cx="292366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</a:rPr>
              <a:t>Владимирская</a:t>
            </a:r>
            <a:r>
              <a:rPr lang="ru-RU" altLang="ru-RU" sz="16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b="1" dirty="0">
                <a:latin typeface="Times New Roman" panose="02020603050405020304" pitchFamily="18" charset="0"/>
              </a:rPr>
              <a:t>область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975" y="4846049"/>
            <a:ext cx="894870" cy="8908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203" y="2859073"/>
            <a:ext cx="858924" cy="810393"/>
          </a:xfrm>
          <a:prstGeom prst="rect">
            <a:avLst/>
          </a:prstGeom>
        </p:spPr>
      </p:pic>
      <p:sp>
        <p:nvSpPr>
          <p:cNvPr id="36" name="TextBox 11"/>
          <p:cNvSpPr txBox="1">
            <a:spLocks noChangeArrowheads="1"/>
          </p:cNvSpPr>
          <p:nvPr/>
        </p:nvSpPr>
        <p:spPr bwMode="auto">
          <a:xfrm>
            <a:off x="1040605" y="3142832"/>
            <a:ext cx="328281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</a:rPr>
              <a:t>      Ивановская область</a:t>
            </a:r>
          </a:p>
        </p:txBody>
      </p:sp>
      <p:sp>
        <p:nvSpPr>
          <p:cNvPr id="37" name="TextBox 11"/>
          <p:cNvSpPr txBox="1">
            <a:spLocks noChangeArrowheads="1"/>
          </p:cNvSpPr>
          <p:nvPr/>
        </p:nvSpPr>
        <p:spPr bwMode="auto">
          <a:xfrm>
            <a:off x="1289935" y="2170699"/>
            <a:ext cx="264556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1600" b="1" dirty="0">
                <a:latin typeface="Times New Roman" panose="02020603050405020304" pitchFamily="18" charset="0"/>
              </a:rPr>
              <a:t>Костромская область</a:t>
            </a:r>
          </a:p>
        </p:txBody>
      </p:sp>
      <p:sp>
        <p:nvSpPr>
          <p:cNvPr id="38" name="TextBox 11"/>
          <p:cNvSpPr txBox="1">
            <a:spLocks noChangeArrowheads="1"/>
          </p:cNvSpPr>
          <p:nvPr/>
        </p:nvSpPr>
        <p:spPr bwMode="auto">
          <a:xfrm>
            <a:off x="1271749" y="1352655"/>
            <a:ext cx="272393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1600" b="1" dirty="0">
                <a:latin typeface="Times New Roman" panose="02020603050405020304" pitchFamily="18" charset="0"/>
              </a:rPr>
              <a:t>Московская область</a:t>
            </a:r>
          </a:p>
        </p:txBody>
      </p:sp>
      <p:sp>
        <p:nvSpPr>
          <p:cNvPr id="39" name="TextBox 11"/>
          <p:cNvSpPr txBox="1">
            <a:spLocks noChangeArrowheads="1"/>
          </p:cNvSpPr>
          <p:nvPr/>
        </p:nvSpPr>
        <p:spPr bwMode="auto">
          <a:xfrm>
            <a:off x="1258197" y="6049393"/>
            <a:ext cx="221884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1600" b="1" dirty="0">
                <a:latin typeface="Times New Roman" panose="02020603050405020304" pitchFamily="18" charset="0"/>
              </a:rPr>
              <a:t>   Тверская область</a:t>
            </a:r>
          </a:p>
        </p:txBody>
      </p:sp>
      <p:sp>
        <p:nvSpPr>
          <p:cNvPr id="40" name="TextBox 11"/>
          <p:cNvSpPr txBox="1">
            <a:spLocks noChangeArrowheads="1"/>
          </p:cNvSpPr>
          <p:nvPr/>
        </p:nvSpPr>
        <p:spPr bwMode="auto">
          <a:xfrm>
            <a:off x="1310937" y="4060508"/>
            <a:ext cx="264556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1600" b="1" dirty="0">
                <a:latin typeface="Times New Roman" panose="02020603050405020304" pitchFamily="18" charset="0"/>
              </a:rPr>
              <a:t>Ярославская область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203" y="1917698"/>
            <a:ext cx="874330" cy="8403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855" y="1018576"/>
            <a:ext cx="806990" cy="84269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0566" y="5866870"/>
            <a:ext cx="847761" cy="85379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1336" y="3743450"/>
            <a:ext cx="951397" cy="972671"/>
          </a:xfrm>
          <a:prstGeom prst="rect">
            <a:avLst/>
          </a:prstGeom>
        </p:spPr>
      </p:pic>
      <p:sp>
        <p:nvSpPr>
          <p:cNvPr id="33" name="TextBox 11"/>
          <p:cNvSpPr txBox="1">
            <a:spLocks noChangeArrowheads="1"/>
          </p:cNvSpPr>
          <p:nvPr/>
        </p:nvSpPr>
        <p:spPr bwMode="auto">
          <a:xfrm>
            <a:off x="3269822" y="607157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21</a:t>
            </a:r>
          </a:p>
        </p:txBody>
      </p:sp>
      <p:sp>
        <p:nvSpPr>
          <p:cNvPr id="16" name="AutoShape 18" descr="Купить герб Российской Федерации на белом фоне на пластик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TextBox 11"/>
          <p:cNvSpPr txBox="1">
            <a:spLocks noChangeArrowheads="1"/>
          </p:cNvSpPr>
          <p:nvPr/>
        </p:nvSpPr>
        <p:spPr bwMode="auto">
          <a:xfrm>
            <a:off x="3799367" y="138870"/>
            <a:ext cx="84002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Реализация региональных программ поднадзорных субъектов Российской Федерации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38122" y="1223563"/>
            <a:ext cx="74501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Распоряжение Министерства экологии и природопользования Московской области от 29 августа 2023 г. </a:t>
            </a:r>
            <a:b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№ 2227-рп «Об утверждении региональной программы Московской области «Обеспечение безопасности гидротехнических сооружений, в том числе гидротехнических сооружений, которые не имеют собственника или собственник которых неизвестен либо от права собственности на которые отказался»</a:t>
            </a:r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38123" y="2172000"/>
            <a:ext cx="74501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Постановление Администрации Костромской области от 23 мая 2022 г. № 245-а «Об утверждении региональной программы «Обеспечение безопасности гидротехнических сооружений на 2022-2028 годы </a:t>
            </a:r>
            <a:b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на территории Костромской области».</a:t>
            </a:r>
            <a:endParaRPr lang="ru-RU" sz="1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69416" y="3013501"/>
            <a:ext cx="74501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Постановление Правительства Ивановской области от 20.12.2022 № 758-п Об утверждении региональной программы «Обеспечение безопасности гидротехнических сооружений, в том числе гидротехнических сооружений, которые не имеют собственника, или собственник которых неизвестен, либо от права собственности на которые собственник отказался»»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47397" y="4057008"/>
            <a:ext cx="7450184" cy="685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Постановление Правительства Ярославской области от 27 марта 2024 г.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№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399-п «Об утверждении государственной программы Ярославской области «Охрана окружающей среды в Ярославской области» </a:t>
            </a:r>
            <a:b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2024 - 2030 годы и о признании утратившими силу отдельных постановлений Правительства области»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0954052" y="1502512"/>
            <a:ext cx="13005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2023г.-2027г.</a:t>
            </a:r>
            <a:endParaRPr lang="ru-RU" sz="16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0971002" y="2325888"/>
            <a:ext cx="13005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2022г.-2028г.</a:t>
            </a:r>
            <a:endParaRPr lang="ru-RU" sz="1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0945301" y="3281220"/>
            <a:ext cx="13005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2024г.-2030г.</a:t>
            </a:r>
            <a:endParaRPr lang="ru-RU" sz="16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0927223" y="4244553"/>
            <a:ext cx="13005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2024г.-2030г.</a:t>
            </a:r>
            <a:endParaRPr lang="ru-RU" sz="16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0935200" y="5148305"/>
            <a:ext cx="13005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2025г.-2027г.</a:t>
            </a:r>
            <a:endParaRPr lang="ru-RU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10810253" y="1009870"/>
            <a:ext cx="1433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реализации </a:t>
            </a:r>
            <a:b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программ:</a:t>
            </a: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3498928" y="5871136"/>
            <a:ext cx="7409474" cy="799033"/>
          </a:xfrm>
          <a:prstGeom prst="roundRect">
            <a:avLst/>
          </a:prstGeom>
          <a:solidFill>
            <a:srgbClr val="FFC000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Постановлением Правительства Тверской области от 7 июня 2023 г. № 240-пп «Об утверждении региональной программы Тверской области «Обеспечение безопасности гидротехнических сооружений </a:t>
            </a:r>
            <a:b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Тверской области»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498926" y="4905819"/>
            <a:ext cx="73656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Постановление Правительства Владимирской области от 30 октября 2023 г. № 785 «Об утверждении региональной программы обеспечения безопасности гидротехнических сооружений на территории Владимирской области, в том числе гидротехнических сооружений, которые не имеют собственника </a:t>
            </a:r>
            <a:b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или собственник которых неизвестен либо от прав собственности на которые собственник отказался»</a:t>
            </a:r>
            <a:endParaRPr lang="ru-RU" sz="12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10971002" y="6032826"/>
            <a:ext cx="13005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2023г.-2026г.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217350479"/>
      </p:ext>
    </p:extLst>
  </p:cSld>
  <p:clrMapOvr>
    <a:masterClrMapping/>
  </p:clrMapOvr>
  <p:transition>
    <p:wedg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1117668"/>
            <a:ext cx="12192000" cy="5740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-3" y="0"/>
            <a:ext cx="12192000" cy="961795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pic>
        <p:nvPicPr>
          <p:cNvPr id="29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0" y="981076"/>
            <a:ext cx="12192000" cy="587692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" y="1"/>
            <a:ext cx="3790951" cy="981075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0" y="941169"/>
            <a:ext cx="12192000" cy="59168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2" name="TextBox 6"/>
          <p:cNvSpPr txBox="1">
            <a:spLocks noChangeArrowheads="1"/>
          </p:cNvSpPr>
          <p:nvPr/>
        </p:nvSpPr>
        <p:spPr bwMode="auto">
          <a:xfrm>
            <a:off x="1103443" y="2876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27" name="TextBox 11"/>
          <p:cNvSpPr txBox="1">
            <a:spLocks noChangeArrowheads="1"/>
          </p:cNvSpPr>
          <p:nvPr/>
        </p:nvSpPr>
        <p:spPr bwMode="auto">
          <a:xfrm>
            <a:off x="3790952" y="-34587"/>
            <a:ext cx="840104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000" b="1" dirty="0">
                <a:latin typeface="Times New Roman" panose="02020603050405020304" pitchFamily="18" charset="0"/>
              </a:rPr>
              <a:t>Анализ основных показателей контрольно-надзорной деятельности при осуществлении надзора за гидротехническими сооружениями        за </a:t>
            </a:r>
            <a:r>
              <a:rPr lang="en-US" altLang="ru-RU" sz="2000" b="1" dirty="0">
                <a:latin typeface="Times New Roman" panose="02020603050405020304" pitchFamily="18" charset="0"/>
              </a:rPr>
              <a:t>I </a:t>
            </a:r>
            <a:r>
              <a:rPr lang="ru-RU" altLang="ru-RU" sz="2000" b="1" dirty="0">
                <a:latin typeface="Times New Roman" panose="02020603050405020304" pitchFamily="18" charset="0"/>
              </a:rPr>
              <a:t>квартал 2026 года</a:t>
            </a:r>
          </a:p>
        </p:txBody>
      </p:sp>
      <p:pic>
        <p:nvPicPr>
          <p:cNvPr id="1026" name="Picture 2" descr="Эмблема Федеральной службы по экологическому, технологическому и атомному надзору (Ростехнадзора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802" y="1660129"/>
            <a:ext cx="2928823" cy="2912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AutoShape 18" descr="Купить герб Российской Федерации на белом фоне на пластик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496508" y="5053871"/>
            <a:ext cx="51989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768745996"/>
      </p:ext>
    </p:extLst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791" y="970336"/>
            <a:ext cx="12192791" cy="5887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2"/>
            <a:ext cx="3790951" cy="98107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981075"/>
            <a:ext cx="12192000" cy="58769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3790952" y="136597"/>
            <a:ext cx="84002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Количество поднадзорных гидротехнических сооружений </a:t>
            </a:r>
            <a:br>
              <a:rPr lang="ru-RU" altLang="ru-RU" sz="2000" b="1" dirty="0">
                <a:latin typeface="Times New Roman" panose="02020603050405020304" pitchFamily="18" charset="0"/>
              </a:rPr>
            </a:br>
            <a:r>
              <a:rPr lang="ru-RU" altLang="ru-RU" sz="2000" b="1" dirty="0">
                <a:latin typeface="Times New Roman" panose="02020603050405020304" pitchFamily="18" charset="0"/>
              </a:rPr>
              <a:t>с распределением по классам и отраслям применения</a:t>
            </a: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62523" y="3405739"/>
            <a:ext cx="12192000" cy="50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36481" tIns="68240" rIns="136481" bIns="6824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61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20" name="TextBox 11"/>
          <p:cNvSpPr txBox="1">
            <a:spLocks noChangeArrowheads="1"/>
          </p:cNvSpPr>
          <p:nvPr/>
        </p:nvSpPr>
        <p:spPr bwMode="auto">
          <a:xfrm>
            <a:off x="3263837" y="620874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3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7280799"/>
              </p:ext>
            </p:extLst>
          </p:nvPr>
        </p:nvGraphicFramePr>
        <p:xfrm>
          <a:off x="0" y="970336"/>
          <a:ext cx="12192000" cy="5987474"/>
        </p:xfrm>
        <a:graphic>
          <a:graphicData uri="http://schemas.openxmlformats.org/drawingml/2006/table">
            <a:tbl>
              <a:tblPr firstRow="1" firstCol="1" bandRow="1"/>
              <a:tblGrid>
                <a:gridCol w="704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3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29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9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00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93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647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2146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4646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9571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№ п/п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R="71755" algn="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Наименование</a:t>
                      </a:r>
                      <a:b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субъекта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71755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Распределение</a:t>
                      </a:r>
                      <a:b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 показателям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Владимирская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область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Ивановская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область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Костромская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область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Московская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область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Тверская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область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Ярославская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область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8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R="71755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8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 классам ГТС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9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R="71755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en-US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69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R="71755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en-US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69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R="71755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III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en-US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68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69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R="71755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69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117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238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69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R="71755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1.5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 установлен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40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996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r>
                        <a:rPr lang="ru-RU" sz="2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1131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8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R="71755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8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 отраслям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69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R="71755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энергетика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en-US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en-US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69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R="71755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промышленность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3670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R="71755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водохозяйственный комплекс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113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28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1280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56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1564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69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56515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116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62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31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1296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1606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3681644"/>
      </p:ext>
    </p:extLst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791" y="970336"/>
            <a:ext cx="12192791" cy="5887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2"/>
            <a:ext cx="3790951" cy="98107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-1584" y="981078"/>
            <a:ext cx="12192000" cy="59168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3790160" y="152641"/>
            <a:ext cx="84002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Количество внесенных ГТС в Российский регистр </a:t>
            </a:r>
            <a:br>
              <a:rPr lang="ru-RU" altLang="ru-RU" sz="2000" b="1" dirty="0">
                <a:latin typeface="Times New Roman" panose="02020603050405020304" pitchFamily="18" charset="0"/>
              </a:rPr>
            </a:br>
            <a:r>
              <a:rPr lang="ru-RU" altLang="ru-RU" sz="2000" b="1" dirty="0">
                <a:latin typeface="Times New Roman" panose="02020603050405020304" pitchFamily="18" charset="0"/>
              </a:rPr>
              <a:t>гидротехнических сооружений</a:t>
            </a: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62523" y="3405739"/>
            <a:ext cx="12192000" cy="50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36481" tIns="68240" rIns="136481" bIns="6824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61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16" name="TextBox 11"/>
          <p:cNvSpPr txBox="1">
            <a:spLocks noChangeArrowheads="1"/>
          </p:cNvSpPr>
          <p:nvPr/>
        </p:nvSpPr>
        <p:spPr bwMode="auto">
          <a:xfrm>
            <a:off x="3263837" y="620874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4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5451510"/>
              </p:ext>
            </p:extLst>
          </p:nvPr>
        </p:nvGraphicFramePr>
        <p:xfrm>
          <a:off x="6919876" y="1361720"/>
          <a:ext cx="5072100" cy="49393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26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8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85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19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9262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Субъект РФ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поднадзорных ГТС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</a:t>
                      </a:r>
                      <a:b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внесенных в РРГТС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 не внесенных </a:t>
                      </a:r>
                      <a:b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РРГТС 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45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Тверская область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82%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445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Московская область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296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919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71%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445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Ярославская область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baseline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r>
                        <a:rPr lang="ru-RU" sz="12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44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Владимирская область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2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44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Ивановская область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2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44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Костромская область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6675423" y="6410856"/>
            <a:ext cx="5916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не внесенных ГТС в РРГТС – 67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:p14="http://schemas.microsoft.com/office/powerpoint/2010/main" val="2659945502"/>
              </p:ext>
            </p:extLst>
          </p:nvPr>
        </p:nvGraphicFramePr>
        <p:xfrm>
          <a:off x="-484073" y="661944"/>
          <a:ext cx="7495819" cy="5994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64912674"/>
      </p:ext>
    </p:extLst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Рисунок 7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048" y="983461"/>
            <a:ext cx="8791789" cy="5573320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endParaRPr lang="ru-RU" sz="2400" dirty="0"/>
          </a:p>
        </p:txBody>
      </p:sp>
      <p:pic>
        <p:nvPicPr>
          <p:cNvPr id="29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30163" y="3533776"/>
            <a:ext cx="12192000" cy="472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02361" tIns="51180" rIns="102361" bIns="5118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981076"/>
            <a:ext cx="12192000" cy="587692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" y="1"/>
            <a:ext cx="3790951" cy="981075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0" y="981076"/>
            <a:ext cx="12192000" cy="5876925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47" name="TextBox 11"/>
          <p:cNvSpPr txBox="1">
            <a:spLocks noChangeArrowheads="1"/>
          </p:cNvSpPr>
          <p:nvPr/>
        </p:nvSpPr>
        <p:spPr bwMode="auto">
          <a:xfrm>
            <a:off x="3790952" y="125517"/>
            <a:ext cx="84002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Гидротехнические сооружения </a:t>
            </a:r>
            <a:r>
              <a:rPr lang="en-US" altLang="ru-RU" sz="2000" b="1" dirty="0">
                <a:latin typeface="Times New Roman" panose="02020603050405020304" pitchFamily="18" charset="0"/>
              </a:rPr>
              <a:t>I </a:t>
            </a:r>
            <a:r>
              <a:rPr lang="ru-RU" altLang="ru-RU" sz="2000" b="1" dirty="0">
                <a:latin typeface="Times New Roman" panose="02020603050405020304" pitchFamily="18" charset="0"/>
              </a:rPr>
              <a:t>класса, на которых установлен режим постоянного государственного надзора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10383" y="2356081"/>
            <a:ext cx="1102501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67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Тверская область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32438" y="1884290"/>
            <a:ext cx="170244" cy="17024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144323" y="2380835"/>
            <a:ext cx="2646629" cy="4086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ГТС Калининской АЭС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105" y="3076928"/>
            <a:ext cx="177000" cy="1770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506165" y="3677653"/>
            <a:ext cx="1283055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67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Ярославская область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12567" y="1734286"/>
            <a:ext cx="2557798" cy="4086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ГТС Рыбинской ГЭС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285254" y="4599141"/>
            <a:ext cx="1303743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67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Костромская область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5511" y="4932396"/>
            <a:ext cx="1236036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67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Ивановская область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48039" y="5363183"/>
            <a:ext cx="1380853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67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Владимирская область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44085" y="3596740"/>
            <a:ext cx="1254843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67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Московская область</a:t>
            </a: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695" y="3787244"/>
            <a:ext cx="177000" cy="17700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753255" y="3993618"/>
            <a:ext cx="2554154" cy="4086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ГТС Загорской ГАЭС</a:t>
            </a:r>
          </a:p>
        </p:txBody>
      </p:sp>
      <p:cxnSp>
        <p:nvCxnSpPr>
          <p:cNvPr id="38" name="Соединительная линия уступом 35"/>
          <p:cNvCxnSpPr>
            <a:cxnSpLocks/>
            <a:stCxn id="36" idx="1"/>
          </p:cNvCxnSpPr>
          <p:nvPr/>
        </p:nvCxnSpPr>
        <p:spPr>
          <a:xfrm rot="10800000" flipH="1">
            <a:off x="753254" y="3886822"/>
            <a:ext cx="5703421" cy="311109"/>
          </a:xfrm>
          <a:prstGeom prst="bentConnector3">
            <a:avLst>
              <a:gd name="adj1" fmla="val -40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Соединительная линия уступом 46"/>
          <p:cNvCxnSpPr>
            <a:stCxn id="17" idx="0"/>
            <a:endCxn id="19" idx="1"/>
          </p:cNvCxnSpPr>
          <p:nvPr/>
        </p:nvCxnSpPr>
        <p:spPr>
          <a:xfrm rot="5400000" flipH="1" flipV="1">
            <a:off x="7934921" y="2199282"/>
            <a:ext cx="1138330" cy="616962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Рисунок 4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2073" y="6125201"/>
            <a:ext cx="240000" cy="240000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73" y="5709471"/>
            <a:ext cx="240000" cy="24000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523085" y="5644805"/>
            <a:ext cx="12967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ГЭС, ГАЭС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10699" y="6060535"/>
            <a:ext cx="961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АЭС</a:t>
            </a:r>
          </a:p>
        </p:txBody>
      </p:sp>
      <p:pic>
        <p:nvPicPr>
          <p:cNvPr id="55" name="Рисунок 5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011" y="4165487"/>
            <a:ext cx="140596" cy="140596"/>
          </a:xfrm>
          <a:prstGeom prst="rect">
            <a:avLst/>
          </a:prstGeom>
        </p:spPr>
      </p:pic>
      <p:sp>
        <p:nvSpPr>
          <p:cNvPr id="65" name="TextBox 64"/>
          <p:cNvSpPr txBox="1"/>
          <p:nvPr/>
        </p:nvSpPr>
        <p:spPr>
          <a:xfrm>
            <a:off x="6592714" y="6276612"/>
            <a:ext cx="2839521" cy="4200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867" dirty="0"/>
              <a:t>Акуловский гидроузел</a:t>
            </a:r>
          </a:p>
        </p:txBody>
      </p:sp>
      <p:cxnSp>
        <p:nvCxnSpPr>
          <p:cNvPr id="66" name="Соединительная линия уступом 65"/>
          <p:cNvCxnSpPr>
            <a:cxnSpLocks/>
            <a:stCxn id="65" idx="1"/>
          </p:cNvCxnSpPr>
          <p:nvPr/>
        </p:nvCxnSpPr>
        <p:spPr>
          <a:xfrm rot="10800000">
            <a:off x="6431012" y="4306083"/>
            <a:ext cx="161703" cy="2180552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" name="Рисунок 6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95" y="6491601"/>
            <a:ext cx="240000" cy="240000"/>
          </a:xfrm>
          <a:prstGeom prst="rect">
            <a:avLst/>
          </a:prstGeom>
        </p:spPr>
      </p:pic>
      <p:sp>
        <p:nvSpPr>
          <p:cNvPr id="68" name="TextBox 67"/>
          <p:cNvSpPr txBox="1"/>
          <p:nvPr/>
        </p:nvSpPr>
        <p:spPr>
          <a:xfrm>
            <a:off x="532807" y="6452553"/>
            <a:ext cx="42190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ГТС Водохозяйственного комплекса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1057" y="980828"/>
            <a:ext cx="2812496" cy="442674"/>
          </a:xfrm>
          <a:prstGeom prst="roundRect">
            <a:avLst/>
          </a:prstGeom>
          <a:gradFill>
            <a:gsLst>
              <a:gs pos="92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2000" dirty="0"/>
              <a:t>Всего ГТС</a:t>
            </a:r>
            <a:r>
              <a:rPr lang="en-US" sz="2000" dirty="0"/>
              <a:t> I </a:t>
            </a:r>
            <a:r>
              <a:rPr lang="ru-RU" sz="2000" dirty="0"/>
              <a:t>класса: 13</a:t>
            </a:r>
          </a:p>
        </p:txBody>
      </p:sp>
      <p:cxnSp>
        <p:nvCxnSpPr>
          <p:cNvPr id="70" name="Соединительная линия уступом 35"/>
          <p:cNvCxnSpPr>
            <a:stCxn id="16" idx="1"/>
            <a:endCxn id="15" idx="3"/>
          </p:cNvCxnSpPr>
          <p:nvPr/>
        </p:nvCxnSpPr>
        <p:spPr>
          <a:xfrm rot="10800000" flipH="1">
            <a:off x="1144322" y="1969413"/>
            <a:ext cx="4988115" cy="615735"/>
          </a:xfrm>
          <a:prstGeom prst="bentConnector3">
            <a:avLst>
              <a:gd name="adj1" fmla="val -458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40" name="TextBox 11"/>
          <p:cNvSpPr txBox="1">
            <a:spLocks noChangeArrowheads="1"/>
          </p:cNvSpPr>
          <p:nvPr/>
        </p:nvSpPr>
        <p:spPr bwMode="auto">
          <a:xfrm>
            <a:off x="3263837" y="620874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5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716BBF-4EA5-4A21-D3B7-001126F9D50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593" y="4862098"/>
            <a:ext cx="140596" cy="14059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6DEF652-1EBF-B7F0-8851-2BFDF1166C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511" y="3554013"/>
            <a:ext cx="140596" cy="140596"/>
          </a:xfrm>
          <a:prstGeom prst="rect">
            <a:avLst/>
          </a:prstGeom>
        </p:spPr>
      </p:pic>
      <p:cxnSp>
        <p:nvCxnSpPr>
          <p:cNvPr id="9" name="Соединительная линия уступом 35">
            <a:extLst>
              <a:ext uri="{FF2B5EF4-FFF2-40B4-BE49-F238E27FC236}">
                <a16:creationId xmlns:a16="http://schemas.microsoft.com/office/drawing/2014/main" id="{1C734E24-3F77-175A-D9AB-59DF3A0D2083}"/>
              </a:ext>
            </a:extLst>
          </p:cNvPr>
          <p:cNvCxnSpPr>
            <a:cxnSpLocks/>
          </p:cNvCxnSpPr>
          <p:nvPr/>
        </p:nvCxnSpPr>
        <p:spPr>
          <a:xfrm>
            <a:off x="1144322" y="3149660"/>
            <a:ext cx="4506348" cy="392721"/>
          </a:xfrm>
          <a:prstGeom prst="bentConnector3">
            <a:avLst>
              <a:gd name="adj1" fmla="val 5064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1AF3575-485A-0708-ACFE-7190D5E0F84C}"/>
              </a:ext>
            </a:extLst>
          </p:cNvPr>
          <p:cNvSpPr txBox="1"/>
          <p:nvPr/>
        </p:nvSpPr>
        <p:spPr>
          <a:xfrm>
            <a:off x="822813" y="2952497"/>
            <a:ext cx="2646629" cy="71508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ГТС на р. Муравка </a:t>
            </a:r>
            <a:br>
              <a:rPr lang="ru-RU" dirty="0"/>
            </a:br>
            <a:r>
              <a:rPr lang="ru-RU" dirty="0"/>
              <a:t>(г.о. Шаховская)</a:t>
            </a: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A674FCF2-5209-26E9-3D02-13B0F0B4C34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5970589" y="3439975"/>
            <a:ext cx="155574" cy="155574"/>
          </a:xfrm>
          <a:prstGeom prst="rect">
            <a:avLst/>
          </a:prstGeom>
        </p:spPr>
      </p:pic>
      <p:cxnSp>
        <p:nvCxnSpPr>
          <p:cNvPr id="43" name="Соединительная линия уступом 35">
            <a:extLst>
              <a:ext uri="{FF2B5EF4-FFF2-40B4-BE49-F238E27FC236}">
                <a16:creationId xmlns:a16="http://schemas.microsoft.com/office/drawing/2014/main" id="{B5A0DD02-D423-AF07-B694-09943B9454B6}"/>
              </a:ext>
            </a:extLst>
          </p:cNvPr>
          <p:cNvCxnSpPr>
            <a:cxnSpLocks/>
          </p:cNvCxnSpPr>
          <p:nvPr/>
        </p:nvCxnSpPr>
        <p:spPr>
          <a:xfrm flipV="1">
            <a:off x="2414847" y="3444112"/>
            <a:ext cx="3661425" cy="1492229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Соединительная линия уступом 35">
            <a:extLst>
              <a:ext uri="{FF2B5EF4-FFF2-40B4-BE49-F238E27FC236}">
                <a16:creationId xmlns:a16="http://schemas.microsoft.com/office/drawing/2014/main" id="{E5501AD9-6A10-F253-DB7F-F1BBEFE8395E}"/>
              </a:ext>
            </a:extLst>
          </p:cNvPr>
          <p:cNvCxnSpPr>
            <a:cxnSpLocks/>
          </p:cNvCxnSpPr>
          <p:nvPr/>
        </p:nvCxnSpPr>
        <p:spPr>
          <a:xfrm flipV="1">
            <a:off x="2642329" y="5093103"/>
            <a:ext cx="3289574" cy="580917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68054FD6-61D3-3650-7DA1-5620DFED3B0D}"/>
              </a:ext>
            </a:extLst>
          </p:cNvPr>
          <p:cNvSpPr txBox="1"/>
          <p:nvPr/>
        </p:nvSpPr>
        <p:spPr>
          <a:xfrm>
            <a:off x="952444" y="4667124"/>
            <a:ext cx="2554154" cy="71508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ГТС на реке Жмучка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(г.о. Богородский) 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E82C619-FA7C-32CB-BB32-BA670C7CA3C1}"/>
              </a:ext>
            </a:extLst>
          </p:cNvPr>
          <p:cNvSpPr txBox="1"/>
          <p:nvPr/>
        </p:nvSpPr>
        <p:spPr>
          <a:xfrm>
            <a:off x="2161538" y="5472581"/>
            <a:ext cx="2554154" cy="71508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ГТС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(г.о. Зарайск)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4D1489-DFA5-3E21-FC6B-8AAF01FE5D86}"/>
              </a:ext>
            </a:extLst>
          </p:cNvPr>
          <p:cNvSpPr txBox="1"/>
          <p:nvPr/>
        </p:nvSpPr>
        <p:spPr>
          <a:xfrm>
            <a:off x="9038073" y="2606573"/>
            <a:ext cx="2839521" cy="73793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867" dirty="0"/>
              <a:t> Водооградительная дамба на реке Ветлуга</a:t>
            </a:r>
          </a:p>
        </p:txBody>
      </p:sp>
      <p:cxnSp>
        <p:nvCxnSpPr>
          <p:cNvPr id="3" name="Соединительная линия уступом 46">
            <a:extLst>
              <a:ext uri="{FF2B5EF4-FFF2-40B4-BE49-F238E27FC236}">
                <a16:creationId xmlns:a16="http://schemas.microsoft.com/office/drawing/2014/main" id="{76C354EF-5C5C-5190-5A1F-D9BCF06D629C}"/>
              </a:ext>
            </a:extLst>
          </p:cNvPr>
          <p:cNvCxnSpPr>
            <a:cxnSpLocks/>
            <a:endCxn id="6" idx="3"/>
          </p:cNvCxnSpPr>
          <p:nvPr/>
        </p:nvCxnSpPr>
        <p:spPr>
          <a:xfrm rot="5400000">
            <a:off x="10012805" y="3659811"/>
            <a:ext cx="1589970" cy="955201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1D575AF-5F21-C3D6-1923-33F879C54BF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554" y="5015849"/>
            <a:ext cx="140596" cy="140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94473"/>
      </p:ext>
    </p:extLst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791" y="970336"/>
            <a:ext cx="12192791" cy="5887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2"/>
            <a:ext cx="3790951" cy="98107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-792" y="992492"/>
            <a:ext cx="12192000" cy="58769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3790952" y="270531"/>
            <a:ext cx="840025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Проведение проверок постоянного государственного надзора</a:t>
            </a: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62523" y="3405739"/>
            <a:ext cx="12192000" cy="50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36481" tIns="68240" rIns="136481" bIns="6824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61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20" name="TextBox 11"/>
          <p:cNvSpPr txBox="1">
            <a:spLocks noChangeArrowheads="1"/>
          </p:cNvSpPr>
          <p:nvPr/>
        </p:nvSpPr>
        <p:spPr bwMode="auto">
          <a:xfrm>
            <a:off x="3263837" y="620874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6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306048851"/>
              </p:ext>
            </p:extLst>
          </p:nvPr>
        </p:nvGraphicFramePr>
        <p:xfrm>
          <a:off x="1485108" y="848713"/>
          <a:ext cx="9220200" cy="6164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50105943"/>
      </p:ext>
    </p:extLst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970336"/>
            <a:ext cx="12192000" cy="5887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2"/>
            <a:ext cx="3790951" cy="98107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981075"/>
            <a:ext cx="12192000" cy="5876925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3790953" y="142027"/>
            <a:ext cx="840104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встречающиеся нарушения на гидротехнических сооружениях 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</a:t>
            </a: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104907" y="3558139"/>
            <a:ext cx="12192000" cy="50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36481" tIns="68240" rIns="136481" bIns="6824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61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>
            <a:off x="3263837" y="620874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09856" y="1641856"/>
            <a:ext cx="10938336" cy="453557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8" name="Рисунок 17" descr="C:\Users\user\Desktop\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812" y="1641852"/>
            <a:ext cx="2646188" cy="4535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27D6252-6529-D1FF-4C6A-DBC4574E7F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0444" y="1641852"/>
            <a:ext cx="2557748" cy="45355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CCE199-3B15-993B-EEE7-B8779BA811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-377429" y="2529138"/>
            <a:ext cx="4535579" cy="276100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D4BAB63-3459-31FB-9737-5BE68A4B63B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45" b="20316"/>
          <a:stretch/>
        </p:blipFill>
        <p:spPr bwMode="auto">
          <a:xfrm>
            <a:off x="6274949" y="1641851"/>
            <a:ext cx="2436546" cy="45355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37783868"/>
      </p:ext>
    </p:extLst>
  </p:cSld>
  <p:clrMapOvr>
    <a:masterClrMapping/>
  </p:clrMapOvr>
  <p:transition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1" y="970336"/>
            <a:ext cx="12192000" cy="58769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2"/>
            <a:ext cx="3790951" cy="98107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981075"/>
            <a:ext cx="12192000" cy="5876925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3791744" y="290266"/>
            <a:ext cx="840025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Правообладатели гидротехнических сооружений </a:t>
            </a: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62523" y="3405739"/>
            <a:ext cx="12192000" cy="50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36481" tIns="68240" rIns="136481" bIns="6824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61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6103649" y="1294157"/>
            <a:ext cx="21895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БЕСХОЗЯЙНЫЕ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3736275" y="1526657"/>
            <a:ext cx="26661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ФЕДЕРАЛЬНАЯ/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СОБСТВЕННОСТЬ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94402" y="2382907"/>
            <a:ext cx="3641873" cy="120032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правообладателях 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ГТС</a:t>
            </a:r>
          </a:p>
        </p:txBody>
      </p:sp>
      <p:sp>
        <p:nvSpPr>
          <p:cNvPr id="20" name="TextBox 11"/>
          <p:cNvSpPr txBox="1">
            <a:spLocks noChangeArrowheads="1"/>
          </p:cNvSpPr>
          <p:nvPr/>
        </p:nvSpPr>
        <p:spPr bwMode="auto">
          <a:xfrm>
            <a:off x="3274470" y="620874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9489924" y="4867734"/>
            <a:ext cx="27333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ОРГАНЫ МЕСТНОГО САМОУПРАВЛЕНЯ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8751495" y="1232109"/>
            <a:ext cx="21471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 ЛИЦА (ИП)</a:t>
            </a:r>
          </a:p>
        </p:txBody>
      </p:sp>
      <p:sp>
        <p:nvSpPr>
          <p:cNvPr id="35" name="TextBox 11"/>
          <p:cNvSpPr txBox="1">
            <a:spLocks noChangeArrowheads="1"/>
          </p:cNvSpPr>
          <p:nvPr/>
        </p:nvSpPr>
        <p:spPr bwMode="auto">
          <a:xfrm>
            <a:off x="9184864" y="1915465"/>
            <a:ext cx="1280401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4 %</a:t>
            </a:r>
          </a:p>
        </p:txBody>
      </p:sp>
      <p:sp>
        <p:nvSpPr>
          <p:cNvPr id="36" name="TextBox 11"/>
          <p:cNvSpPr txBox="1">
            <a:spLocks noChangeArrowheads="1"/>
          </p:cNvSpPr>
          <p:nvPr/>
        </p:nvSpPr>
        <p:spPr bwMode="auto">
          <a:xfrm>
            <a:off x="10216392" y="4416483"/>
            <a:ext cx="1280401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67 %</a:t>
            </a:r>
          </a:p>
        </p:txBody>
      </p:sp>
      <p:sp>
        <p:nvSpPr>
          <p:cNvPr id="37" name="TextBox 11"/>
          <p:cNvSpPr txBox="1">
            <a:spLocks noChangeArrowheads="1"/>
          </p:cNvSpPr>
          <p:nvPr/>
        </p:nvSpPr>
        <p:spPr bwMode="auto">
          <a:xfrm>
            <a:off x="6611683" y="1788424"/>
            <a:ext cx="110231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4 %</a:t>
            </a:r>
          </a:p>
        </p:txBody>
      </p:sp>
      <p:sp>
        <p:nvSpPr>
          <p:cNvPr id="38" name="TextBox 11"/>
          <p:cNvSpPr txBox="1">
            <a:spLocks noChangeArrowheads="1"/>
          </p:cNvSpPr>
          <p:nvPr/>
        </p:nvSpPr>
        <p:spPr bwMode="auto">
          <a:xfrm>
            <a:off x="4483844" y="2565585"/>
            <a:ext cx="1280401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5 %</a:t>
            </a: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527195652"/>
              </p:ext>
            </p:extLst>
          </p:nvPr>
        </p:nvGraphicFramePr>
        <p:xfrm>
          <a:off x="5416450" y="2349910"/>
          <a:ext cx="4946228" cy="4139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2" name="Прямоугольник 31"/>
          <p:cNvSpPr/>
          <p:nvPr/>
        </p:nvSpPr>
        <p:spPr>
          <a:xfrm>
            <a:off x="3319816" y="4341094"/>
            <a:ext cx="27333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ЮРИДИЧЕСКИЕ ЛИЦА</a:t>
            </a:r>
          </a:p>
        </p:txBody>
      </p:sp>
      <p:sp>
        <p:nvSpPr>
          <p:cNvPr id="33" name="TextBox 11"/>
          <p:cNvSpPr txBox="1">
            <a:spLocks noChangeArrowheads="1"/>
          </p:cNvSpPr>
          <p:nvPr/>
        </p:nvSpPr>
        <p:spPr bwMode="auto">
          <a:xfrm>
            <a:off x="4000334" y="5305523"/>
            <a:ext cx="1280401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20%</a:t>
            </a:r>
          </a:p>
        </p:txBody>
      </p:sp>
      <p:cxnSp>
        <p:nvCxnSpPr>
          <p:cNvPr id="8" name="Прямая соединительная линия 7"/>
          <p:cNvCxnSpPr>
            <a:cxnSpLocks/>
          </p:cNvCxnSpPr>
          <p:nvPr/>
        </p:nvCxnSpPr>
        <p:spPr>
          <a:xfrm flipV="1">
            <a:off x="9080938" y="4634086"/>
            <a:ext cx="1135454" cy="14221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cxnSpLocks/>
          </p:cNvCxnSpPr>
          <p:nvPr/>
        </p:nvCxnSpPr>
        <p:spPr>
          <a:xfrm flipV="1">
            <a:off x="7745255" y="2172529"/>
            <a:ext cx="1439608" cy="79029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cxnSpLocks/>
          </p:cNvCxnSpPr>
          <p:nvPr/>
        </p:nvCxnSpPr>
        <p:spPr>
          <a:xfrm>
            <a:off x="7257739" y="2188534"/>
            <a:ext cx="200391" cy="7771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cxnSpLocks/>
          </p:cNvCxnSpPr>
          <p:nvPr/>
        </p:nvCxnSpPr>
        <p:spPr>
          <a:xfrm>
            <a:off x="5764245" y="2750096"/>
            <a:ext cx="1398593" cy="40244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cxnSpLocks/>
          </p:cNvCxnSpPr>
          <p:nvPr/>
        </p:nvCxnSpPr>
        <p:spPr>
          <a:xfrm flipV="1">
            <a:off x="5289943" y="4867734"/>
            <a:ext cx="1321740" cy="69862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9310887"/>
      </p:ext>
    </p:extLst>
  </p:cSld>
  <p:clrMapOvr>
    <a:masterClrMapping/>
  </p:clrMapOvr>
  <p:transition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791" y="970336"/>
            <a:ext cx="12192791" cy="5887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2"/>
            <a:ext cx="12192000" cy="981076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2"/>
            <a:ext cx="3790951" cy="98107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3790952" y="125516"/>
            <a:ext cx="84002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Основные нарушения, выявленные при осуществлении надзора </a:t>
            </a:r>
            <a:br>
              <a:rPr lang="ru-RU" altLang="ru-RU" sz="2000" b="1" dirty="0">
                <a:latin typeface="Times New Roman" panose="02020603050405020304" pitchFamily="18" charset="0"/>
              </a:rPr>
            </a:br>
            <a:r>
              <a:rPr lang="ru-RU" altLang="ru-RU" sz="2000" b="1" dirty="0">
                <a:latin typeface="Times New Roman" panose="02020603050405020304" pitchFamily="18" charset="0"/>
              </a:rPr>
              <a:t>за гидротехническими сооружениями</a:t>
            </a: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8" y="29169"/>
            <a:ext cx="809896" cy="9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62523" y="3405739"/>
            <a:ext cx="12192000" cy="50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36481" tIns="68240" rIns="136481" bIns="68240">
            <a:spAutoFit/>
          </a:bodyPr>
          <a:lstStyle/>
          <a:p>
            <a:pPr algn="ctr">
              <a:defRPr/>
            </a:pPr>
            <a:endParaRPr lang="ru-RU" sz="2400" i="1" dirty="0">
              <a:solidFill>
                <a:schemeClr val="bg2"/>
              </a:solidFill>
            </a:endParaRPr>
          </a:p>
        </p:txBody>
      </p:sp>
      <p:sp>
        <p:nvSpPr>
          <p:cNvPr id="61" name="TextBox 6"/>
          <p:cNvSpPr txBox="1">
            <a:spLocks noChangeArrowheads="1"/>
          </p:cNvSpPr>
          <p:nvPr/>
        </p:nvSpPr>
        <p:spPr bwMode="auto">
          <a:xfrm>
            <a:off x="1103445" y="0"/>
            <a:ext cx="2334683" cy="95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12" tIns="48007" rIns="96012" bIns="48007">
            <a:spAutoFit/>
          </a:bodyPr>
          <a:lstStyle/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</a:p>
          <a:p>
            <a:pPr algn="ctr"/>
            <a:r>
              <a:rPr lang="ru-RU" altLang="ru-RU" sz="18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Управление</a:t>
            </a:r>
          </a:p>
        </p:txBody>
      </p:sp>
      <p:sp>
        <p:nvSpPr>
          <p:cNvPr id="16" name="TextBox 11"/>
          <p:cNvSpPr txBox="1">
            <a:spLocks noChangeArrowheads="1"/>
          </p:cNvSpPr>
          <p:nvPr/>
        </p:nvSpPr>
        <p:spPr bwMode="auto">
          <a:xfrm>
            <a:off x="3263837" y="620874"/>
            <a:ext cx="725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9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3319" y="1389116"/>
            <a:ext cx="1202457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Эксплуатация гидротехнических сооружений (ГТС) осуществляется в нарушение утвержденных федеральных норм и правил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произведен и не согласован в установленном порядке расчет размера максимального вреда, который может быть причинен жизни, здоровью физических лиц, имуществу физических и юридических лиц в результате аварии ГТС;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Отсутствует договор обязательного страхования гражданской ответственности </a:t>
            </a:r>
            <a:b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причинение вреда в результате аварии на ГТС;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обеспечена необходимая квалификация работников, обслуживающих ГТС;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проведено преддекларационное обследование ГТС;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Отсутствует утвержденная в установленном порядке декларация безопасности ГТС;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ГТС не внесены в Российский Регистр гидротехнических сооружений;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проводятся работы по текущему ремонту тела плотины и водосборного сооружения, что отрицательно сказывается как на состоянии водного объекта, </a:t>
            </a:r>
            <a:b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и на состоянии ГТС.</a:t>
            </a:r>
            <a:endParaRPr lang="ru-RU" sz="23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037259"/>
      </p:ext>
    </p:extLst>
  </p:cSld>
  <p:clrMapOvr>
    <a:masterClrMapping/>
  </p:clrMapOvr>
  <p:transition>
    <p:wedg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15774</TotalTime>
  <Words>2174</Words>
  <Application>Microsoft Office PowerPoint</Application>
  <PresentationFormat>Широкоэкранный</PresentationFormat>
  <Paragraphs>613</Paragraphs>
  <Slides>22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Климов Е.А</dc:creator>
  <cp:lastModifiedBy>Пользователь</cp:lastModifiedBy>
  <cp:revision>610</cp:revision>
  <cp:lastPrinted>2024-02-06T13:38:30Z</cp:lastPrinted>
  <dcterms:created xsi:type="dcterms:W3CDTF">2018-12-06T15:25:48Z</dcterms:created>
  <dcterms:modified xsi:type="dcterms:W3CDTF">2026-05-28T09:57:36Z</dcterms:modified>
</cp:coreProperties>
</file>